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9" r:id="rId4"/>
    <p:sldId id="260" r:id="rId5"/>
    <p:sldId id="30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306" r:id="rId17"/>
    <p:sldId id="294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07" r:id="rId27"/>
    <p:sldId id="295" r:id="rId28"/>
    <p:sldId id="278" r:id="rId29"/>
    <p:sldId id="279" r:id="rId30"/>
    <p:sldId id="280" r:id="rId31"/>
    <p:sldId id="281" r:id="rId32"/>
    <p:sldId id="282" r:id="rId33"/>
    <p:sldId id="297" r:id="rId34"/>
    <p:sldId id="298" r:id="rId35"/>
    <p:sldId id="299" r:id="rId36"/>
    <p:sldId id="283" r:id="rId37"/>
    <p:sldId id="284" r:id="rId38"/>
    <p:sldId id="300" r:id="rId39"/>
    <p:sldId id="302" r:id="rId40"/>
    <p:sldId id="285" r:id="rId41"/>
    <p:sldId id="286" r:id="rId42"/>
    <p:sldId id="287" r:id="rId43"/>
    <p:sldId id="303" r:id="rId44"/>
    <p:sldId id="304" r:id="rId45"/>
    <p:sldId id="305" r:id="rId46"/>
    <p:sldId id="308" r:id="rId47"/>
    <p:sldId id="289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499B"/>
    <a:srgbClr val="FFCC00"/>
    <a:srgbClr val="003399"/>
    <a:srgbClr val="4F6228"/>
    <a:srgbClr val="3366CC"/>
    <a:srgbClr val="E0AA62"/>
    <a:srgbClr val="2117E7"/>
    <a:srgbClr val="1E15D7"/>
    <a:srgbClr val="1A12BC"/>
    <a:srgbClr val="181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0" autoAdjust="0"/>
    <p:restoredTop sz="81000" autoAdjust="0"/>
  </p:normalViewPr>
  <p:slideViewPr>
    <p:cSldViewPr>
      <p:cViewPr varScale="1">
        <p:scale>
          <a:sx n="124" d="100"/>
          <a:sy n="124" d="100"/>
        </p:scale>
        <p:origin x="102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 JR" userId="76b55cab10ab8a5e" providerId="LiveId" clId="{0876B352-DC97-43D0-89A5-B45E6302DAC7}"/>
    <pc:docChg chg="modSld">
      <pc:chgData name="L JR" userId="76b55cab10ab8a5e" providerId="LiveId" clId="{0876B352-DC97-43D0-89A5-B45E6302DAC7}" dt="2024-03-11T06:05:10.536" v="2" actId="20577"/>
      <pc:docMkLst>
        <pc:docMk/>
      </pc:docMkLst>
      <pc:sldChg chg="modNotesTx">
        <pc:chgData name="L JR" userId="76b55cab10ab8a5e" providerId="LiveId" clId="{0876B352-DC97-43D0-89A5-B45E6302DAC7}" dt="2024-03-11T06:05:10.536" v="2" actId="20577"/>
        <pc:sldMkLst>
          <pc:docMk/>
          <pc:sldMk cId="0" sldId="262"/>
        </pc:sldMkLst>
      </pc:sldChg>
      <pc:sldChg chg="addSp mod">
        <pc:chgData name="L JR" userId="76b55cab10ab8a5e" providerId="LiveId" clId="{0876B352-DC97-43D0-89A5-B45E6302DAC7}" dt="2024-03-11T06:04:50.814" v="0" actId="9405"/>
        <pc:sldMkLst>
          <pc:docMk/>
          <pc:sldMk cId="1844834117" sldId="309"/>
        </pc:sldMkLst>
        <pc:inkChg chg="add">
          <ac:chgData name="L JR" userId="76b55cab10ab8a5e" providerId="LiveId" clId="{0876B352-DC97-43D0-89A5-B45E6302DAC7}" dt="2024-03-11T06:04:50.814" v="0" actId="9405"/>
          <ac:inkMkLst>
            <pc:docMk/>
            <pc:sldMk cId="1844834117" sldId="309"/>
            <ac:inkMk id="3" creationId="{7D54E72E-5D80-D303-8D3B-08389E2E9682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C0B6C55-D7C8-4EE3-B9E1-68C0F6813E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31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1T06:04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134 183 8914 0 0,'-6'-2'445'0'0,"0"-1"1"0"0,1 0-1 0 0,-1 0 1 0 0,1 0-1 0 0,-1 0 1 0 0,1-1-1 0 0,0 0 1 0 0,0 0-1 0 0,1-1 1 0 0,-1 1-1 0 0,1-1 1 0 0,0 0-1 0 0,-6-8 1 0 0,-5-11 1439 0 0,-20-41 1 0 0,35 65-1873 0 0,-7-23-62 0 0,7 23-125 0 0,0 0 0 0 0,0-1 0 0 0,0 1 0 0 0,0-1 1 0 0,0 1-1 0 0,0-1 0 0 0,0 1 0 0 0,0 0 0 0 0,1-1 0 0 0,-1 1 0 0 0,0 0 0 0 0,0-1 0 0 0,0 1 0 0 0,1 0 1 0 0,-1-1-1 0 0,0 1 0 0 0,1 0 0 0 0,-1-1 0 0 0,0 1 0 0 0,0 0 0 0 0,1-1 0 0 0,-1 1 0 0 0,0 0 0 0 0,1 0 0 0 0,-1 0 1 0 0,1-1-1 0 0,-1 1 0 0 0,1 0 0 0 0,3 0-1214 0 0,0-1 0 0 0,0 1 0 0 0,0 0 0 0 0,1 1 0 0 0,-1-1 0 0 0,0 1 0 0 0,6 1 0 0 0,11 2 1659 0 0,104 23-2305 0 0,-71-13 1066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82A99A8-7720-402D-82CC-E1B20470D4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40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dict.naver.com/#/entry/enko/53998285abbf45d3875efae822f105b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hanja.naver.com/search?query=%E7%A5%9E%E8%A8%97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Wide_Web" TargetMode="External"/><Relationship Id="rId7" Type="http://schemas.openxmlformats.org/officeDocument/2006/relationships/hyperlink" Target="https://english.dict.naver.com/english-dictionary/#/entry/enen/ba28c950af0045bcbf1270d806290036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glish.dict.naver.com/english-dictionary/#/entry/enen/7c2d7ff3318142e199b98657209dcaf4" TargetMode="External"/><Relationship Id="rId5" Type="http://schemas.openxmlformats.org/officeDocument/2006/relationships/hyperlink" Target="https://en.wikipedia.org/wiki/Blockchain" TargetMode="External"/><Relationship Id="rId4" Type="http://schemas.openxmlformats.org/officeDocument/2006/relationships/hyperlink" Target="https://en.wikipedia.org/wiki/Decentralization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anja.dict.naver.com/hanja?q=%E7%AF%80" TargetMode="External"/><Relationship Id="rId3" Type="http://schemas.openxmlformats.org/officeDocument/2006/relationships/hyperlink" Target="https://hanja.dict.naver.com/word?id=255261" TargetMode="External"/><Relationship Id="rId7" Type="http://schemas.openxmlformats.org/officeDocument/2006/relationships/hyperlink" Target="https://hanja.dict.naver.com/hanja?q=%E8%AA%BF" TargetMode="External"/><Relationship Id="rId12" Type="http://schemas.openxmlformats.org/officeDocument/2006/relationships/hyperlink" Target="https://hanja.dict.naver.com/hanja?q=%E6%85%8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anja.dict.naver.com/hanja?q=%E8%B6%B3" TargetMode="External"/><Relationship Id="rId11" Type="http://schemas.openxmlformats.org/officeDocument/2006/relationships/hyperlink" Target="https://hanja.dict.naver.com/hanja?q=%E7%8B%80" TargetMode="External"/><Relationship Id="rId5" Type="http://schemas.openxmlformats.org/officeDocument/2006/relationships/hyperlink" Target="https://hanja.dict.naver.com/hanja?q=%E4%B8%8D" TargetMode="External"/><Relationship Id="rId10" Type="http://schemas.openxmlformats.org/officeDocument/2006/relationships/hyperlink" Target="https://hanja.dict.naver.com/hanja?q=%E5%B8%B8" TargetMode="External"/><Relationship Id="rId4" Type="http://schemas.openxmlformats.org/officeDocument/2006/relationships/hyperlink" Target="https://hanja.dict.naver.com/hanja?q=%E9%81%8E" TargetMode="External"/><Relationship Id="rId9" Type="http://schemas.openxmlformats.org/officeDocument/2006/relationships/hyperlink" Target="https://hanja.dict.naver.com/hanja?q=%E6%AD%A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32AD4-4CDF-4770-8C64-063767701F8B}" type="slidenum">
              <a:rPr lang="en-US" smtClean="0">
                <a:cs typeface="Arial" charset="0"/>
              </a:rPr>
              <a:pPr/>
              <a:t>1</a:t>
            </a:fld>
            <a:endParaRPr lang="en-US" dirty="0">
              <a:cs typeface="Arial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10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52111-EAEC-4FCE-B3A2-F332EE8B3013}" type="slidenum">
              <a:rPr lang="en-US" smtClean="0">
                <a:cs typeface="Arial" charset="0"/>
              </a:rPr>
              <a:pPr/>
              <a:t>10</a:t>
            </a:fld>
            <a:endParaRPr lang="en-US" dirty="0">
              <a:cs typeface="Arial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6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7291CA-4EBF-4EF1-8966-FF3FCAD70AA7}" type="slidenum">
              <a:rPr lang="en-US" smtClean="0">
                <a:cs typeface="Arial" charset="0"/>
              </a:rPr>
              <a:pPr/>
              <a:t>11</a:t>
            </a:fld>
            <a:endParaRPr lang="en-US" dirty="0">
              <a:cs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5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26DE3F-9A31-4B84-A306-4420C6CA6510}" type="slidenum">
              <a:rPr lang="en-US" smtClean="0">
                <a:cs typeface="Arial" charset="0"/>
              </a:rPr>
              <a:pPr/>
              <a:t>12</a:t>
            </a:fld>
            <a:endParaRPr lang="en-US" dirty="0">
              <a:cs typeface="Arial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17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B4FB6-1838-44FA-A84D-9230350B1EDB}" type="slidenum">
              <a:rPr lang="en-US" smtClean="0">
                <a:cs typeface="Arial" charset="0"/>
              </a:rPr>
              <a:pPr/>
              <a:t>13</a:t>
            </a:fld>
            <a:endParaRPr lang="en-US" dirty="0">
              <a:cs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25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6369AA-818B-46AD-B6FC-F768C14EF27E}" type="slidenum">
              <a:rPr lang="en-US" smtClean="0">
                <a:cs typeface="Arial" charset="0"/>
              </a:rPr>
              <a:pPr/>
              <a:t>14</a:t>
            </a:fld>
            <a:endParaRPr lang="en-US" dirty="0">
              <a:cs typeface="Arial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Similarly, updating a value in this list can have unintended consequences. If, for example, you change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AdviserEmail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the eighth row, you will have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inconsistent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data. 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After the change, the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fifth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row indicates one email address for Professor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Taing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and the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eighth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row indicates a different email address for the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same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professor.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EEADE-3582-49BE-BEDD-89213221CFA1}" type="slidenum">
              <a:rPr lang="en-US" smtClean="0">
                <a:cs typeface="Arial" charset="0"/>
              </a:rPr>
              <a:pPr/>
              <a:t>15</a:t>
            </a:fld>
            <a:endParaRPr lang="en-US" dirty="0">
              <a:cs typeface="Arial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Department Administrator </a:t>
            </a:r>
            <a:r>
              <a:rPr lang="ko-KR" altLang="en-US" dirty="0" err="1"/>
              <a:t>과사무장</a:t>
            </a:r>
            <a:endParaRPr lang="en-US" altLang="ko-KR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5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C5ABF-BCE1-494D-840A-50ADAA5F1312}" type="slidenum">
              <a:rPr lang="en-US" smtClean="0">
                <a:cs typeface="Arial" charset="0"/>
              </a:rPr>
              <a:pPr/>
              <a:t>16</a:t>
            </a:fld>
            <a:endParaRPr lang="en-US" dirty="0">
              <a:cs typeface="Arial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Advanced Pastels (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Adv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Pastels) Course</a:t>
            </a:r>
          </a:p>
          <a:p>
            <a:pPr eaLnBrk="1" hangingPunct="1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Intermediate Pastels (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Pastels) Course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Beginner’s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Oils (</a:t>
            </a:r>
            <a:r>
              <a:rPr lang="en-US" altLang="ko-KR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Beg Oils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Course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2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47D18F-D8B6-4700-9D61-E67E3483AE65}" type="slidenum">
              <a:rPr lang="en-US" smtClean="0">
                <a:cs typeface="Arial" charset="0"/>
              </a:rPr>
              <a:pPr/>
              <a:t>17</a:t>
            </a:fld>
            <a:endParaRPr lang="en-US" dirty="0">
              <a:cs typeface="Arial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8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569E41-E4C7-47FC-ABD6-C7D91C2E4846}" type="slidenum">
              <a:rPr lang="en-US" smtClean="0">
                <a:cs typeface="Arial" charset="0"/>
              </a:rPr>
              <a:pPr/>
              <a:t>18</a:t>
            </a:fld>
            <a:endParaRPr lang="en-US" dirty="0"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Query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[ˈ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kwɪəri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]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질의, 문의, </a:t>
            </a:r>
            <a:r>
              <a:rPr lang="ko-KR" altLang="ko-KR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의문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question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); 의심(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doubt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(불확실한 사항에 붙이는) 물음표.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묻노니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묻건대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ko-KR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어때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((질문의 첫머리에 두는 말, 보통 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., 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., </a:t>
            </a:r>
            <a:r>
              <a:rPr lang="ko-KR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qy라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줄여 씀)).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Query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 was the money ever paid?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어때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돈은 치렀는가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6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164B32-94BF-4630-9C78-55AAD64EACE0}" type="slidenum">
              <a:rPr lang="en-US" smtClean="0">
                <a:cs typeface="Arial" charset="0"/>
              </a:rPr>
              <a:pPr/>
              <a:t>19</a:t>
            </a:fld>
            <a:endParaRPr lang="en-US" dirty="0">
              <a:cs typeface="Arial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CEA602-B910-402C-B7BE-2E2E86847BE4}" type="slidenum">
              <a:rPr lang="en-US" smtClean="0">
                <a:cs typeface="Arial" charset="0"/>
              </a:rPr>
              <a:pPr/>
              <a:t>2</a:t>
            </a:fld>
            <a:endParaRPr lang="en-US" dirty="0">
              <a:cs typeface="Arial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4C6513-9565-4C5D-AFCB-C2694363A939}" type="slidenum">
              <a:rPr lang="en-US" smtClean="0">
                <a:cs typeface="Arial" charset="0"/>
              </a:rPr>
              <a:pPr/>
              <a:t>20</a:t>
            </a:fld>
            <a:endParaRPr lang="en-US" dirty="0"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7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FE7A71-3BED-46DB-95DC-8396A5C40918}" type="slidenum">
              <a:rPr lang="en-US" smtClean="0">
                <a:cs typeface="Arial" charset="0"/>
              </a:rPr>
              <a:pPr/>
              <a:t>21</a:t>
            </a:fld>
            <a:endParaRPr lang="en-US" dirty="0">
              <a:cs typeface="Arial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51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97EBE-6298-48F0-8383-D56D6A70C77E}" type="slidenum">
              <a:rPr lang="en-US" smtClean="0">
                <a:cs typeface="Arial" charset="0"/>
              </a:rPr>
              <a:pPr/>
              <a:t>22</a:t>
            </a:fld>
            <a:endParaRPr lang="en-US" dirty="0">
              <a:cs typeface="Arial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/>
              <a:t>DBMS</a:t>
            </a:r>
            <a:r>
              <a:rPr lang="en-US" altLang="ko-KR" baseline="0" dirty="0"/>
              <a:t> </a:t>
            </a:r>
            <a:r>
              <a:rPr lang="ko-KR" altLang="en-US" dirty="0"/>
              <a:t>⊆ </a:t>
            </a:r>
            <a:r>
              <a:rPr lang="en-US" altLang="ko-KR" dirty="0"/>
              <a:t>Database System</a:t>
            </a:r>
            <a:r>
              <a:rPr lang="en-US" altLang="ko-KR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49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0E198F-33CB-4412-865F-14B6E3F1562F}" type="slidenum">
              <a:rPr lang="en-US" smtClean="0">
                <a:cs typeface="Arial" charset="0"/>
              </a:rPr>
              <a:pPr/>
              <a:t>23</a:t>
            </a:fld>
            <a:endParaRPr lang="en-US" dirty="0">
              <a:cs typeface="Arial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50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67188A-E8FD-4C65-A111-C99C738A6A88}" type="slidenum">
              <a:rPr lang="en-US" smtClean="0">
                <a:cs typeface="Arial" charset="0"/>
              </a:rPr>
              <a:pPr/>
              <a:t>24</a:t>
            </a:fld>
            <a:endParaRPr lang="en-US" dirty="0">
              <a:cs typeface="Arial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64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2FBABD-871A-44AA-AF5A-C3588C49F279}" type="slidenum">
              <a:rPr lang="en-US" smtClean="0">
                <a:cs typeface="Arial" charset="0"/>
              </a:rPr>
              <a:pPr/>
              <a:t>25</a:t>
            </a:fld>
            <a:endParaRPr lang="en-US" dirty="0">
              <a:cs typeface="Arial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2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ECBE4-D037-4D90-A4DD-A35CDB05123C}" type="slidenum">
              <a:rPr lang="en-US" smtClean="0">
                <a:cs typeface="Arial" charset="0"/>
              </a:rPr>
              <a:pPr/>
              <a:t>26</a:t>
            </a:fld>
            <a:endParaRPr lang="en-US" dirty="0">
              <a:cs typeface="Arial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4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871E7-A9A6-4EE7-9D1F-F1B1649F6068}" type="slidenum">
              <a:rPr lang="en-US" smtClean="0">
                <a:cs typeface="Arial" charset="0"/>
              </a:rPr>
              <a:pPr/>
              <a:t>27</a:t>
            </a:fld>
            <a:endParaRPr lang="en-US" dirty="0">
              <a:cs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 database also has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indexes and other structures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that exist to improve database performance, and we will discuss such structures in later chapters. Finally, some databases contain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 metadata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 these are data that describe application elements, such as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forms and reports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For example, Microsoft Access carries application metadata as part of its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76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ADA9A-AB33-44DC-899E-18D00996C41B}" type="slidenum">
              <a:rPr lang="en-US" smtClean="0">
                <a:cs typeface="Arial" charset="0"/>
              </a:rPr>
              <a:pPr/>
              <a:t>28</a:t>
            </a:fld>
            <a:endParaRPr lang="en-US" dirty="0">
              <a:cs typeface="Arial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3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FCAF19-A257-403B-9A58-A8ABE7076792}" type="slidenum">
              <a:rPr lang="en-US" smtClean="0">
                <a:cs typeface="Arial" charset="0"/>
              </a:rPr>
              <a:pPr/>
              <a:t>29</a:t>
            </a:fld>
            <a:endParaRPr lang="en-US" dirty="0">
              <a:cs typeface="Arial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 improve performance, we can create an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index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(akin to the index at the back of a book) for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DepartmentName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to show which employees are in which departments. Such an index</a:t>
            </a:r>
          </a:p>
          <a:p>
            <a:pPr algn="just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 an example of a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supporting structure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that is created and maintained by a DBMS.</a:t>
            </a:r>
          </a:p>
          <a:p>
            <a:pPr algn="just"/>
            <a:endParaRPr lang="en-US" altLang="ko-KR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algn="just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Another DBMS function is to maintain all the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database structures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For example, from time to time it might be necessary to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change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the format of a table or another supporting structure. Developers use a DBMS to make such changes.</a:t>
            </a:r>
          </a:p>
          <a:p>
            <a:pPr algn="just"/>
            <a:endParaRPr lang="en-US" altLang="ko-KR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algn="just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With most DBMS products, it is possible to declare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rules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about data values and have a DBMS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enforce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them. For example, in the Art Course database tables in Figure 1-10, what would happen if a user mistakenly entered a value of 9 for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CustomerID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the ENROLLMENT table? No such customer exists, so such a value would cause numerous errors. To prevent this situation, it is possible to tell the DBMS that any value of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CustomerID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the ENROLLMENT table must already be a value of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CustomerID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in the CUSTOMER table. If no such value exists, the insert or update request should be disallowed. The DBMS then enforces these rules, which are called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referential integrity constraints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6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DA99B-00DB-4CFA-9FAF-4EAF2F32F371}" type="slidenum">
              <a:rPr lang="en-US" smtClean="0">
                <a:cs typeface="Arial" charset="0"/>
              </a:rPr>
              <a:pPr/>
              <a:t>3</a:t>
            </a:fld>
            <a:endParaRPr lang="en-US" dirty="0">
              <a:cs typeface="Arial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keep track of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1.…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을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기록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하다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2.…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 자국을 뒤밟다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3.…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을 놓치지 않도록 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끊임없이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…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 정보를 얻어내다</a:t>
            </a:r>
            <a:endParaRPr lang="en-US" altLang="ko-KR" sz="1200" b="1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thing</a:t>
            </a:r>
            <a:r>
              <a:rPr lang="ko-KR" altLang="en-US" sz="1200" b="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u="none" strike="noStrike" baseline="0" dirty="0">
                <a:solidFill>
                  <a:srgbClr val="C6353B"/>
                </a:solidFill>
                <a:latin typeface="+mj-ea"/>
                <a:ea typeface="+mj-ea"/>
                <a:cs typeface="Arial" panose="020B0604020202020204" pitchFamily="34" charset="0"/>
              </a:rPr>
              <a:t>[¨</a:t>
            </a:r>
            <a:r>
              <a:rPr lang="en-US" altLang="ko-KR" sz="1200" b="0" i="0" u="none" strike="noStrike" baseline="0" dirty="0" err="1">
                <a:solidFill>
                  <a:srgbClr val="C6353B"/>
                </a:solidFill>
                <a:latin typeface="+mj-ea"/>
                <a:ea typeface="+mj-ea"/>
                <a:cs typeface="Arial" panose="020B0604020202020204" pitchFamily="34" charset="0"/>
              </a:rPr>
              <a:t>i</a:t>
            </a:r>
            <a:r>
              <a:rPr lang="en-US" altLang="ko-KR" sz="1200" b="0" i="0" u="none" strike="noStrike" baseline="0" dirty="0">
                <a:solidFill>
                  <a:srgbClr val="C6353B"/>
                </a:solidFill>
                <a:latin typeface="+mj-ea"/>
                <a:ea typeface="+mj-ea"/>
                <a:cs typeface="Arial" panose="020B0604020202020204" pitchFamily="34" charset="0"/>
              </a:rPr>
              <a:t>¤]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n.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유형의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물건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물체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무생물체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a ∼ and its properties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물체와 그 속성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Guns are deadly ∼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총은 목숨을 빼앗는 물건이다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There is a name for every ∼.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물건에는 모두 이름이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추상적인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[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무형의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]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것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&lt;∼s&gt;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형용사 앞에서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&gt;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종종 익살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&gt;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생각의 대상으로서의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物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사물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사항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문제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점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all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만물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삼라 만상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Korean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한국적인 사물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한국의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풍물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musical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음악에 관한 사항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the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 disagree over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의견이 맞지 않는 문제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several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 attend to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유의해야 할 몇 가지 점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That type of criticism is quite a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of the past.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그런 종류의 비평은 이제는 완전히 과거의 것이 되어버렸다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 </a:t>
            </a:r>
            <a:r>
              <a:rPr lang="ko-KR" altLang="en-US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생각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의견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한 마디 말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주장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논제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say the right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마땅한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[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그 자리에 알맞은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말을 하다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4</a:t>
            </a:r>
            <a:r>
              <a:rPr lang="ko-KR" altLang="en-US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행위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(deed)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일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잡일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사건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do great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위대한 일을 해내다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I've got a lot of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 do today.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오늘은 해야 할 일이 많다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5</a:t>
            </a:r>
            <a:r>
              <a:rPr lang="ko-KR" altLang="en-US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&lt;</a:t>
            </a:r>
            <a:r>
              <a:rPr lang="ko-KR" altLang="en-US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종합적인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상태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kern="120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상황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정세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형편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as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are[stand]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현 상태에서는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as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go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지금 상태로는</a:t>
            </a:r>
            <a:r>
              <a:rPr lang="en-US" altLang="ko-KR" sz="1200" b="1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세상사가 그렇듯이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take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easy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사태를 낙관하다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Things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are getting better.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사태가 호전되고 있다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How are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</a:t>
            </a:r>
            <a:r>
              <a:rPr lang="en-US" altLang="ko-KR" sz="1200" b="0" i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 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with you? </a:t>
            </a:r>
            <a:r>
              <a:rPr lang="ko-KR" altLang="en-US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어떻게 지내나</a:t>
            </a:r>
            <a:r>
              <a:rPr lang="en-US" altLang="ko-KR" sz="1200" b="0" i="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06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BCA90-976A-4652-ADBD-887014366610}" type="slidenum">
              <a:rPr lang="en-US" smtClean="0">
                <a:cs typeface="Arial" charset="0"/>
              </a:rPr>
              <a:pPr/>
              <a:t>30</a:t>
            </a:fld>
            <a:endParaRPr lang="en-US" dirty="0">
              <a:cs typeface="Arial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integrity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[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intégreti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]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n.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정직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성실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고결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청렴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(honesty)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6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ð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HONOR[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동의어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]. a person of high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뛰어나게 성실한 사람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(▷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종종 인물 소개에 쓰임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).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 </a:t>
            </a:r>
            <a:r>
              <a:rPr lang="ko-KR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완전한 상태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무결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성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)(entirety)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;</a:t>
            </a:r>
            <a:r>
              <a:rPr lang="ko-KR" altLang="en-US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본래의 상태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흠없는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상태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(soundness). territorial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영토보전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in its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∼ 고스란히 그대로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원래대로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23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C3C872-9AD2-4025-BFDD-D9DA62B552E5}" type="slidenum">
              <a:rPr lang="en-US" smtClean="0">
                <a:cs typeface="Arial" charset="0"/>
              </a:rPr>
              <a:pPr/>
              <a:t>31</a:t>
            </a:fld>
            <a:endParaRPr lang="en-US" dirty="0">
              <a:cs typeface="Arial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93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2C2F19-165D-4AA2-A9D5-4568D0EBEAAC}" type="slidenum">
              <a:rPr lang="en-US" smtClean="0">
                <a:cs typeface="Arial" charset="0"/>
              </a:rPr>
              <a:pPr/>
              <a:t>32</a:t>
            </a:fld>
            <a:endParaRPr lang="en-US" dirty="0">
              <a:cs typeface="Arial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addition to generating forms, queries, and reports, the application program takes other actions to update the database in accordance with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application-specific logic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For example, suppose a user using an order entry application requests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10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units of a particular item. Suppose further that when the application program queries the database (via the DBMS) it finds that only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eight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units are in stock. What should happen? It depends on the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logic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of that particular application.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Finally, the last function of application programs listed in Figure 1-21 is </a:t>
            </a:r>
            <a:r>
              <a:rPr lang="en-US" altLang="ko-KR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 control the application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This is done in two ways.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First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the application needs to be written so that only logical options are presented to the user. For example, the application may generate a menu with user choices. In this case, the application needs to ensure that only appropriate choices are available. </a:t>
            </a:r>
            <a:r>
              <a:rPr lang="en-US" altLang="ko-KR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Second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the application needs to control data activities with the DBMS. The application might direct the DBMS, for example, to make a certain set of data changes as a unit. The application might tell the DBMS to either make all these changes or none of them. You will learn about such control topics in Chapter 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85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8707DE-C7BB-4E2F-A4EF-4A0B6FE61837}" type="slidenum">
              <a:rPr lang="en-US" smtClean="0">
                <a:cs typeface="Arial" charset="0"/>
              </a:rPr>
              <a:pPr/>
              <a:t>33</a:t>
            </a:fld>
            <a:endParaRPr lang="en-US" dirty="0">
              <a:cs typeface="Arial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54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34D17F-4653-43F0-9CE0-C92703B001C8}" type="slidenum">
              <a:rPr lang="en-US" smtClean="0">
                <a:cs typeface="Arial" charset="0"/>
              </a:rPr>
              <a:pPr/>
              <a:t>34</a:t>
            </a:fld>
            <a:endParaRPr lang="en-US" dirty="0">
              <a:cs typeface="Arial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22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B2CD42-D736-4875-8186-24E88632E947}" type="slidenum">
              <a:rPr lang="en-US" smtClean="0">
                <a:cs typeface="Arial" charset="0"/>
              </a:rPr>
              <a:pPr/>
              <a:t>35</a:t>
            </a:fld>
            <a:endParaRPr lang="en-US" dirty="0">
              <a:cs typeface="Arial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89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52CCCC-C9E4-4281-8D32-7B99A46AF2A5}" type="slidenum">
              <a:rPr lang="en-US" smtClean="0">
                <a:cs typeface="Arial" charset="0"/>
              </a:rPr>
              <a:pPr/>
              <a:t>36</a:t>
            </a:fld>
            <a:endParaRPr lang="en-US" dirty="0">
              <a:cs typeface="Arial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36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21ECA-2D52-4A4F-B34C-C98C569F91EF}" type="slidenum">
              <a:rPr lang="en-US" smtClean="0">
                <a:cs typeface="Arial" charset="0"/>
              </a:rPr>
              <a:pPr/>
              <a:t>37</a:t>
            </a:fld>
            <a:endParaRPr lang="en-US" dirty="0">
              <a:cs typeface="Arial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9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38</a:t>
            </a:fld>
            <a:endParaRPr lang="en-US" dirty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92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39</a:t>
            </a:fld>
            <a:endParaRPr lang="en-US" dirty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8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0C47FC-282B-4405-BF2F-D09886CE0C99}" type="slidenum">
              <a:rPr lang="en-US" smtClean="0">
                <a:cs typeface="Arial" charset="0"/>
              </a:rPr>
              <a:pPr/>
              <a:t>4</a:t>
            </a:fld>
            <a:endParaRPr lang="en-US" dirty="0"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baseline="0" dirty="0">
                <a:latin typeface="SimonciniGaramondStd"/>
              </a:rPr>
              <a:t>-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on one's own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800" dirty="0"/>
              <a:t>1. </a:t>
            </a:r>
            <a:r>
              <a:rPr lang="ko-KR" altLang="en-US" sz="1800" dirty="0"/>
              <a:t>혼자서</a:t>
            </a:r>
            <a:r>
              <a:rPr lang="en-US" altLang="ko-KR" sz="1800" dirty="0"/>
              <a:t>, </a:t>
            </a:r>
            <a:r>
              <a:rPr lang="ko-KR" altLang="en-US" sz="1800" dirty="0"/>
              <a:t>단독으로</a:t>
            </a:r>
            <a:r>
              <a:rPr lang="en-US" altLang="ko-KR" sz="1800" dirty="0"/>
              <a:t>(alone) 2. </a:t>
            </a:r>
            <a:r>
              <a:rPr lang="ko-KR" altLang="en-US" sz="1800" dirty="0"/>
              <a:t>자력으로</a:t>
            </a:r>
            <a:r>
              <a:rPr lang="en-US" altLang="ko-KR" sz="1800" dirty="0"/>
              <a:t>, </a:t>
            </a:r>
            <a:r>
              <a:rPr lang="ko-KR" altLang="en-US" sz="1800" dirty="0"/>
              <a:t>자기 책임 아래</a:t>
            </a:r>
            <a:r>
              <a:rPr lang="en-US" altLang="ko-KR" sz="1800" dirty="0"/>
              <a:t>; </a:t>
            </a:r>
            <a:r>
              <a:rPr lang="ko-KR" altLang="en-US" sz="1800" dirty="0"/>
              <a:t>독립해서 </a:t>
            </a:r>
            <a:r>
              <a:rPr lang="en-US" altLang="ko-KR" sz="1800" dirty="0"/>
              <a:t>3. </a:t>
            </a:r>
            <a:r>
              <a:rPr lang="ko-KR" altLang="en-US" sz="1800" dirty="0"/>
              <a:t>훌륭한</a:t>
            </a:r>
            <a:r>
              <a:rPr lang="en-US" altLang="ko-KR" sz="1800" dirty="0"/>
              <a:t>, </a:t>
            </a:r>
            <a:r>
              <a:rPr lang="ko-KR" altLang="en-US" sz="1800" dirty="0"/>
              <a:t>현저한</a:t>
            </a:r>
            <a:endParaRPr lang="en-US" altLang="ko-KR" sz="1800" b="0" i="0" u="none" strike="noStrike" baseline="0" dirty="0">
              <a:latin typeface="SimonciniGaramondStd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baseline="0" dirty="0">
                <a:latin typeface="SimonciniGaramondStd"/>
              </a:rPr>
              <a:t>- </a:t>
            </a:r>
            <a:r>
              <a:rPr lang="ko-KR" altLang="en-US" sz="1800" b="0" i="0" u="none" strike="noStrike" baseline="0" dirty="0">
                <a:latin typeface="SimonciniGaramondStd"/>
              </a:rPr>
              <a:t>문제는 </a:t>
            </a:r>
            <a:r>
              <a:rPr lang="en-US" altLang="ko-KR" dirty="0">
                <a:solidFill>
                  <a:srgbClr val="00B050"/>
                </a:solidFill>
              </a:rPr>
              <a:t>Project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Manager</a:t>
            </a:r>
            <a:r>
              <a:rPr lang="en-US" altLang="ko-KR" dirty="0"/>
              <a:t> </a:t>
            </a:r>
            <a:r>
              <a:rPr lang="ko-KR" altLang="en-US" dirty="0"/>
              <a:t>정보의 </a:t>
            </a:r>
            <a:r>
              <a:rPr lang="en-US" altLang="ko-KR" dirty="0"/>
              <a:t>(Name, ID, Phone Extension) </a:t>
            </a:r>
            <a:r>
              <a:rPr lang="ko-KR" altLang="en-US" dirty="0"/>
              <a:t>중에서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꼭 필요한 </a:t>
            </a:r>
            <a:r>
              <a:rPr lang="en-US" altLang="ko-KR" baseline="0" dirty="0"/>
              <a:t>ID </a:t>
            </a:r>
            <a:r>
              <a:rPr lang="ko-KR" altLang="en-US" b="1" u="sng" baseline="0" dirty="0"/>
              <a:t>외에</a:t>
            </a:r>
            <a:r>
              <a:rPr lang="ko-KR" altLang="en-US" baseline="0" dirty="0"/>
              <a:t> 다른 정보가 띠의 행에 같이 있다는 점이다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이것이 정보 관리 문제를 유발한다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20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24EBD-87A9-4460-A61E-01D2E15D352A}" type="slidenum">
              <a:rPr lang="en-US" smtClean="0">
                <a:cs typeface="Arial" charset="0"/>
              </a:rPr>
              <a:pPr/>
              <a:t>40</a:t>
            </a:fld>
            <a:endParaRPr lang="en-US" dirty="0">
              <a:cs typeface="Arial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41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F7175D-4F6B-4FDC-A2DA-A27FF1E2EABE}" type="slidenum">
              <a:rPr lang="en-US" smtClean="0">
                <a:cs typeface="Arial" charset="0"/>
              </a:rPr>
              <a:pPr/>
              <a:t>41</a:t>
            </a:fld>
            <a:endParaRPr lang="en-US" dirty="0">
              <a:cs typeface="Arial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6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6AD88-7687-4704-B04A-C184E4194955}" type="slidenum">
              <a:rPr lang="en-US" smtClean="0">
                <a:cs typeface="Arial" charset="0"/>
              </a:rPr>
              <a:pPr/>
              <a:t>42</a:t>
            </a:fld>
            <a:endParaRPr lang="en-US" dirty="0">
              <a:cs typeface="Arial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Oracle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1.(고대 그리스에서) 신탁을 받는 곳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신탁을 전하는 사제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]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2.(고대 그리스에서) 신탁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3.귀중한 조언을 주는 사람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神託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 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(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신탁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)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신이 사람을 매개자로 하여 그의 뜻을 나타내거나 인간의 물음에 대답하는 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ko-KR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84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43</a:t>
            </a:fld>
            <a:endParaRPr lang="en-US" dirty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51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44</a:t>
            </a:fld>
            <a:endParaRPr lang="en-US" dirty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79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45</a:t>
            </a:fld>
            <a:endParaRPr lang="en-US" dirty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18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웹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2.0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Web 2.0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이란 개방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참여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공유의 정신을 바탕으로 사용자가 직접 정보를 생산하여 쌍방향으로 소통하는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웹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기술을 말한다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웹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이 인터넷을 통해 일방적으로 정보를 보여주었다면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웹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은 사용자가 직접 콘텐츠를 생산하여 쌍방향으로 소통할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위키백과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]</a:t>
            </a: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Web3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(also known as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Web 3.0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is an idea for a new </a:t>
            </a:r>
            <a:r>
              <a:rPr lang="en-US" altLang="ko-KR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iteration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the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 tooltip="World Wide Web"/>
              </a:rPr>
              <a:t>World Wide Web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which incorporates concepts such as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 tooltip="Decentralization"/>
              </a:rPr>
              <a:t>decentralization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 tooltip="Blockchain"/>
              </a:rPr>
              <a:t>blockchain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 tooltip="Blockchain"/>
              </a:rPr>
              <a:t> technologies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and token-based economics.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Iteration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b.[count noun] a new version of a piece of computer hardware or software.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1.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6"/>
              </a:rPr>
              <a:t>version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 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7"/>
              </a:rPr>
              <a:t>incarnation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latest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iteration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of the operating system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ko-KR" sz="1200" b="1" dirty="0"/>
              <a:t>Cassandra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[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kəˈsændrə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]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아폴로 신에게서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예지력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을 부여 받은 고대 그리스 신화 속의 공주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(Troy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왕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Priam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과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Hecuba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 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이름에서 유래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후에 아폴로 신을 속인 벌로 사람들이 공주를 믿지 않게 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A99A8-7720-402D-82CC-E1B20470D4C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32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A5B703-7A26-4241-A2F4-4413C674ACF7}" type="slidenum">
              <a:rPr lang="en-US" smtClean="0">
                <a:cs typeface="Arial" charset="0"/>
              </a:rPr>
              <a:pPr/>
              <a:t>47</a:t>
            </a:fld>
            <a:endParaRPr lang="en-US" dirty="0">
              <a:cs typeface="Arial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4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0C47FC-282B-4405-BF2F-D09886CE0C99}" type="slidenum">
              <a:rPr lang="en-US" smtClean="0">
                <a:cs typeface="Arial" charset="0"/>
              </a:rPr>
              <a:pPr/>
              <a:t>5</a:t>
            </a:fld>
            <a:endParaRPr lang="en-US" dirty="0"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800" dirty="0"/>
              <a:t>Redundancy </a:t>
            </a:r>
            <a:r>
              <a:rPr lang="ko-KR" altLang="en-US" sz="1800" b="0" i="0" u="none" strike="noStrike" baseline="0" dirty="0">
                <a:latin typeface="SimonciniGaramondStd"/>
              </a:rPr>
              <a:t>문제는 고객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중에서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꼭 필요한 </a:t>
            </a:r>
            <a:r>
              <a:rPr lang="en-US" altLang="ko-KR" baseline="0" dirty="0" err="1"/>
              <a:t>Cust_Code</a:t>
            </a:r>
            <a:r>
              <a:rPr lang="ko-KR" altLang="en-US" baseline="0" dirty="0"/>
              <a:t> 외에 다른 정보가 띠의 행에 같이 있다는 점이다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이것이 정보 관리 문제를 유발한다</a:t>
            </a:r>
            <a:r>
              <a:rPr lang="en-US" altLang="ko-KR" baseline="0" dirty="0"/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1" i="0" dirty="0">
                <a:solidFill>
                  <a:srgbClr val="5E5E5E"/>
                </a:solidFill>
                <a:effectLst/>
                <a:latin typeface="Nanum Gothic"/>
              </a:rPr>
              <a:t>자전거 </a:t>
            </a:r>
            <a:r>
              <a:rPr lang="ko-KR" altLang="en-US" b="1" i="0" dirty="0" err="1">
                <a:solidFill>
                  <a:srgbClr val="5E5E5E"/>
                </a:solidFill>
                <a:effectLst/>
                <a:latin typeface="Nanum Gothic"/>
              </a:rPr>
              <a:t>스포크</a:t>
            </a:r>
            <a:r>
              <a:rPr lang="en-US" altLang="ko-KR" b="1" i="0" dirty="0">
                <a:solidFill>
                  <a:srgbClr val="5E5E5E"/>
                </a:solidFill>
                <a:effectLst/>
                <a:latin typeface="Nanum Gothic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바퀴살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ko-KR" altLang="en-US" b="1" i="0" dirty="0">
                <a:solidFill>
                  <a:srgbClr val="5E5E5E"/>
                </a:solidFill>
                <a:effectLst/>
                <a:latin typeface="Nanum Gothic"/>
              </a:rPr>
              <a:t> </a:t>
            </a:r>
            <a:r>
              <a:rPr lang="ko-KR" altLang="en-US" b="1" i="0" dirty="0" err="1">
                <a:solidFill>
                  <a:srgbClr val="5E5E5E"/>
                </a:solidFill>
                <a:effectLst/>
                <a:latin typeface="Nanum Gothic"/>
              </a:rPr>
              <a:t>리플렉터</a:t>
            </a:r>
            <a:r>
              <a:rPr lang="ko-KR" altLang="en-US" b="1" i="0" dirty="0">
                <a:solidFill>
                  <a:srgbClr val="5E5E5E"/>
                </a:solidFill>
                <a:effectLst/>
                <a:latin typeface="Nanum Gothic"/>
              </a:rPr>
              <a:t> </a:t>
            </a:r>
            <a:r>
              <a:rPr lang="en-US" altLang="ko-KR" b="1" i="0" dirty="0">
                <a:solidFill>
                  <a:srgbClr val="5E5E5E"/>
                </a:solidFill>
                <a:effectLst/>
                <a:latin typeface="Nanum Gothic"/>
              </a:rPr>
              <a:t>(</a:t>
            </a:r>
            <a:r>
              <a:rPr lang="ko-KR" altLang="en-US" b="1" i="0" dirty="0">
                <a:solidFill>
                  <a:srgbClr val="5E5E5E"/>
                </a:solidFill>
                <a:effectLst/>
                <a:latin typeface="Nanum Gothic"/>
              </a:rPr>
              <a:t>야간 반사</a:t>
            </a:r>
            <a:r>
              <a:rPr lang="en-US" altLang="ko-KR" b="1" i="0" dirty="0">
                <a:solidFill>
                  <a:srgbClr val="5E5E5E"/>
                </a:solidFill>
                <a:effectLst/>
                <a:latin typeface="Nanum Gothic"/>
              </a:rPr>
              <a:t>)</a:t>
            </a:r>
            <a:endParaRPr lang="en-US" altLang="ko-KR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20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E6692-160D-47E8-903C-AB6768E7B343}" type="slidenum">
              <a:rPr lang="en-US" smtClean="0">
                <a:cs typeface="Arial" charset="0"/>
              </a:rPr>
              <a:pPr/>
              <a:t>6</a:t>
            </a:fld>
            <a:endParaRPr lang="en-US" dirty="0">
              <a:cs typeface="Arial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글쓰기에서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주제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라는 용어는 두 가지 의미로 쓰인다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단순하게 </a:t>
            </a:r>
            <a:r>
              <a:rPr lang="ko-KR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화제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topic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라는 의미로도 쓰이고 </a:t>
            </a:r>
            <a:r>
              <a:rPr lang="ko-KR" alt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요점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main point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gist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이라는 의미로도 쓰인다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화제는 당신이 말하고 있는 내용에 </a:t>
            </a:r>
            <a:r>
              <a:rPr lang="ko-KR" altLang="en-US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관한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논점이나 제목이다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당신이 무엇에 </a:t>
            </a:r>
            <a:r>
              <a:rPr lang="ko-KR" altLang="en-US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대해서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말하고 있다면 그 ‘</a:t>
            </a:r>
            <a:r>
              <a:rPr lang="ko-KR" altLang="en-US" sz="1200" b="1" i="0" u="sng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무엇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’이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화제다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화제는 당신이 관심을 가지고 다루려고 하는 </a:t>
            </a:r>
            <a:r>
              <a:rPr lang="ko-KR" altLang="en-US" sz="1200" b="0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문제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이기도 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요점은 당신이 독자에게 전달하려는 정보를 </a:t>
            </a:r>
            <a:r>
              <a:rPr lang="ko-KR" altLang="en-US" sz="1200" b="1" i="0" u="sng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요약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한 것이다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당신이 무엇에 대해서 말한다는 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좀더 자세히 보자면 무엇에 대해서 여러 정보를 말하는 것이다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그런 정보들을 요약한 것이 요점이다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정리하면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주제는 화제나 요점이고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달리 표현하자면 중심 문제나 중심 정보다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[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서흥식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주제의 두 의미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주제는 화제나 요점이다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https://blog.naver.com/chiga/220188304745]</a:t>
            </a:r>
          </a:p>
          <a:p>
            <a:endParaRPr lang="en-US" altLang="ko-KR" sz="1800" b="0" i="0" u="none" strike="noStrike" baseline="0" dirty="0">
              <a:latin typeface="SimonciniGaramondStd"/>
            </a:endParaRPr>
          </a:p>
          <a:p>
            <a:pPr algn="l"/>
            <a:r>
              <a:rPr lang="en-US" altLang="ko-KR" sz="1800" b="0" i="0" u="none" strike="noStrike" baseline="0" dirty="0">
                <a:latin typeface="SimonciniGaramondStd"/>
              </a:rPr>
              <a:t>Remember your eighth-grade English teacher? He or she said that a </a:t>
            </a:r>
            <a:r>
              <a:rPr lang="en-US" altLang="ko-KR" sz="1800" b="0" i="1" u="none" strike="noStrike" baseline="0" dirty="0">
                <a:latin typeface="SimonciniGaramondStd"/>
              </a:rPr>
              <a:t>paragraph</a:t>
            </a:r>
            <a:r>
              <a:rPr lang="en-US" altLang="ko-KR" sz="1800" b="0" i="0" u="none" strike="noStrike" baseline="0" dirty="0">
                <a:latin typeface="SimonciniGaramondStd"/>
              </a:rPr>
              <a:t> should have a single </a:t>
            </a:r>
            <a:r>
              <a:rPr lang="en-US" altLang="ko-KR" sz="1800" b="1" i="0" u="none" strike="noStrike" baseline="0" dirty="0">
                <a:latin typeface="SimonciniGaramondStd"/>
              </a:rPr>
              <a:t>theme</a:t>
            </a:r>
            <a:r>
              <a:rPr lang="en-US" altLang="ko-KR" sz="1800" b="0" i="0" u="none" strike="noStrike" baseline="0" dirty="0">
                <a:latin typeface="SimonciniGaramondStd"/>
              </a:rPr>
              <a:t>. If you have a paragraph with more than one theme, you need to break it up into two or more paragraphs, each with a </a:t>
            </a:r>
            <a:r>
              <a:rPr lang="en-US" altLang="ko-KR" sz="1800" b="0" i="1" u="none" strike="noStrike" baseline="0" dirty="0">
                <a:latin typeface="SimonciniGaramondStd-Italic"/>
              </a:rPr>
              <a:t>single theme. </a:t>
            </a:r>
            <a:r>
              <a:rPr lang="en-US" altLang="ko-KR" sz="1800" b="0" i="0" u="none" strike="noStrike" baseline="0" dirty="0">
                <a:latin typeface="SimonciniGaramondStd"/>
              </a:rPr>
              <a:t>That idea is the foundation of the design of relational databases. A </a:t>
            </a:r>
            <a:r>
              <a:rPr lang="en-US" altLang="ko-KR" sz="1800" b="1" i="0" u="none" strike="noStrike" baseline="0" dirty="0">
                <a:latin typeface="SimonciniGaramondStd-Bold"/>
              </a:rPr>
              <a:t>relational database </a:t>
            </a:r>
            <a:r>
              <a:rPr lang="en-US" altLang="ko-KR" sz="1800" b="0" i="0" u="none" strike="noStrike" baseline="0" dirty="0">
                <a:latin typeface="SimonciniGaramondStd"/>
              </a:rPr>
              <a:t>contains a collection of separate tables. </a:t>
            </a:r>
          </a:p>
          <a:p>
            <a:pPr algn="l"/>
            <a:r>
              <a:rPr lang="en-US" altLang="ko-KR" sz="1800" b="0" i="0" u="none" strike="noStrike" baseline="0" dirty="0">
                <a:latin typeface="SimonciniGaramondStd"/>
              </a:rPr>
              <a:t>A </a:t>
            </a:r>
            <a:r>
              <a:rPr lang="en-US" altLang="ko-KR" sz="1800" b="1" i="0" u="none" strike="noStrike" baseline="0" dirty="0">
                <a:latin typeface="SimonciniGaramondStd-Bold"/>
              </a:rPr>
              <a:t>table </a:t>
            </a:r>
            <a:r>
              <a:rPr lang="en-US" altLang="ko-KR" sz="1800" b="0" i="0" u="none" strike="noStrike" baseline="0" dirty="0">
                <a:latin typeface="SimonciniGaramondStd"/>
              </a:rPr>
              <a:t>holds data about one and only one </a:t>
            </a:r>
            <a:r>
              <a:rPr lang="en-US" altLang="ko-KR" sz="1800" b="1" i="0" u="none" strike="noStrike" baseline="0" dirty="0">
                <a:latin typeface="SimonciniGaramondStd"/>
              </a:rPr>
              <a:t>theme</a:t>
            </a:r>
            <a:r>
              <a:rPr lang="en-US" altLang="ko-KR" sz="1800" b="0" i="0" u="none" strike="noStrike" baseline="0" dirty="0">
                <a:latin typeface="SimonciniGaramondStd"/>
              </a:rPr>
              <a:t> in most circumstances. If a table has two or more themes, we break it up into two or more tables. </a:t>
            </a:r>
          </a:p>
          <a:p>
            <a:pPr algn="l"/>
            <a:endParaRPr lang="en-US" altLang="ko-KR" sz="1800" b="0" i="0" u="none" strike="noStrike" baseline="0" dirty="0">
              <a:latin typeface="SimonciniGaramondStd"/>
            </a:endParaRPr>
          </a:p>
          <a:p>
            <a:pPr algn="l"/>
            <a:r>
              <a:rPr lang="en-US" altLang="ko-KR" sz="1800" b="0" i="0" u="none" strike="noStrike" baseline="0" dirty="0">
                <a:latin typeface="SimonciniGaramondStd"/>
              </a:rPr>
              <a:t>- </a:t>
            </a:r>
            <a:r>
              <a:rPr lang="ko-KR" altLang="en-US" sz="1800" b="0" i="0" u="none" strike="noStrike" baseline="0" dirty="0">
                <a:latin typeface="SimonciniGaramondStd"/>
              </a:rPr>
              <a:t>문제는 </a:t>
            </a:r>
            <a:r>
              <a:rPr lang="en-US" altLang="ko-KR" dirty="0">
                <a:solidFill>
                  <a:srgbClr val="00B050"/>
                </a:solidFill>
              </a:rPr>
              <a:t>Project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Manager</a:t>
            </a:r>
            <a:r>
              <a:rPr lang="en-US" altLang="ko-KR" dirty="0"/>
              <a:t> </a:t>
            </a:r>
            <a:r>
              <a:rPr lang="ko-KR" altLang="en-US" dirty="0"/>
              <a:t>정보의 </a:t>
            </a:r>
            <a:r>
              <a:rPr lang="en-US" altLang="ko-KR" dirty="0"/>
              <a:t>(Name, ID, Phone Extension) </a:t>
            </a:r>
            <a:r>
              <a:rPr lang="ko-KR" altLang="en-US" dirty="0"/>
              <a:t>중에서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꼭 필요한 </a:t>
            </a:r>
            <a:r>
              <a:rPr lang="en-US" altLang="ko-KR" baseline="0" dirty="0"/>
              <a:t>ID </a:t>
            </a:r>
            <a:r>
              <a:rPr lang="ko-KR" altLang="en-US" baseline="0" dirty="0"/>
              <a:t>외에 다른 정보가 띠의 행에 같이 있다는 점이다</a:t>
            </a:r>
            <a:r>
              <a:rPr lang="en-US" altLang="ko-KR" baseline="0" dirty="0"/>
              <a:t>. (</a:t>
            </a:r>
            <a:r>
              <a:rPr lang="ko-KR" altLang="en-US" b="1" u="sng" baseline="0" dirty="0"/>
              <a:t>의존성</a:t>
            </a:r>
            <a:r>
              <a:rPr lang="ko-KR" altLang="en-US" baseline="0" dirty="0"/>
              <a:t> 발생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이것이 정보 관리 문제를 유발한다</a:t>
            </a:r>
            <a:r>
              <a:rPr lang="en-US" altLang="ko-KR" baseline="0" dirty="0"/>
              <a:t>. (</a:t>
            </a:r>
            <a:r>
              <a:rPr lang="en-US" altLang="ko-KR" dirty="0">
                <a:solidFill>
                  <a:srgbClr val="00B050"/>
                </a:solidFill>
              </a:rPr>
              <a:t>Project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information</a:t>
            </a:r>
            <a:r>
              <a:rPr lang="ko-KR" altLang="en-US" dirty="0">
                <a:solidFill>
                  <a:srgbClr val="FF0000"/>
                </a:solidFill>
              </a:rPr>
              <a:t>에 대한</a:t>
            </a:r>
            <a:r>
              <a:rPr lang="en-US" altLang="ko-KR" dirty="0"/>
              <a:t> </a:t>
            </a:r>
            <a:r>
              <a:rPr lang="ko-KR" altLang="en-US" dirty="0"/>
              <a:t>정보에</a:t>
            </a:r>
            <a:r>
              <a:rPr lang="en-US" altLang="ko-KR" dirty="0"/>
              <a:t> </a:t>
            </a:r>
            <a:r>
              <a:rPr lang="ko-KR" altLang="en-US" dirty="0"/>
              <a:t>대해서도</a:t>
            </a:r>
            <a:r>
              <a:rPr lang="ko-KR" altLang="en-US" baseline="0" dirty="0"/>
              <a:t> 마찬가지이다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914FA-C177-47A3-AD7D-392905004A53}" type="slidenum">
              <a:rPr lang="en-US" smtClean="0">
                <a:cs typeface="Arial" charset="0"/>
              </a:rPr>
              <a:pPr/>
              <a:t>7</a:t>
            </a:fld>
            <a:endParaRPr lang="en-US" dirty="0">
              <a:cs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odification </a:t>
            </a:r>
            <a:r>
              <a:rPr lang="ko-KR" altLang="en-US" sz="1200" b="1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調整 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조정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고르지 못한 것이나 과부족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過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不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6"/>
              </a:rPr>
              <a:t>足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이 있는 것 따위를 알맞게 조절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7"/>
              </a:rPr>
              <a:t>調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8"/>
              </a:rPr>
              <a:t>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하여 정상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9"/>
              </a:rPr>
              <a:t>正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10"/>
              </a:rPr>
              <a:t>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상태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11"/>
              </a:rPr>
              <a:t>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12"/>
              </a:rPr>
              <a:t>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가 되게 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6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8260F2-7F80-4AA9-8743-8B3562EC558D}" type="slidenum">
              <a:rPr lang="en-US" smtClean="0">
                <a:cs typeface="Arial" charset="0"/>
              </a:rPr>
              <a:pPr/>
              <a:t>8</a:t>
            </a:fld>
            <a:endParaRPr lang="en-US" dirty="0"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Department Administrator </a:t>
            </a:r>
            <a:r>
              <a:rPr lang="ko-KR" altLang="en-US" dirty="0" err="1"/>
              <a:t>과사무장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2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3BD5F5-482D-4DD6-911A-3AC84FA4DB37}" type="slidenum">
              <a:rPr lang="en-US" smtClean="0">
                <a:cs typeface="Arial" charset="0"/>
              </a:rPr>
              <a:pPr/>
              <a:t>9</a:t>
            </a:fld>
            <a:endParaRPr lang="en-US" dirty="0">
              <a:cs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ffectLst/>
              </a:rPr>
              <a:t>4. </a:t>
            </a:r>
            <a:r>
              <a:rPr lang="en-US" altLang="ko-KR" i="1" dirty="0">
                <a:effectLst/>
              </a:rPr>
              <a:t>〔</a:t>
            </a:r>
            <a:r>
              <a:rPr lang="ko-KR" altLang="en-US" i="1" dirty="0">
                <a:effectLst/>
              </a:rPr>
              <a:t>일</a:t>
            </a:r>
            <a:r>
              <a:rPr lang="en-US" altLang="ko-KR" i="1" dirty="0">
                <a:effectLst/>
              </a:rPr>
              <a:t>·</a:t>
            </a:r>
            <a:r>
              <a:rPr lang="ko-KR" altLang="en-US" i="1" dirty="0">
                <a:effectLst/>
              </a:rPr>
              <a:t>문제 따위</a:t>
            </a:r>
            <a:r>
              <a:rPr lang="en-US" altLang="ko-KR" i="1" dirty="0">
                <a:effectLst/>
              </a:rPr>
              <a:t>〕</a:t>
            </a:r>
            <a:r>
              <a:rPr lang="ko-KR" altLang="en-US" i="1" dirty="0">
                <a:effectLst/>
              </a:rPr>
              <a:t>에 본격적으로 착수하다</a:t>
            </a:r>
            <a:r>
              <a:rPr lang="en-US" altLang="ko-KR" i="1" dirty="0">
                <a:effectLst/>
              </a:rPr>
              <a:t>, </a:t>
            </a:r>
            <a:r>
              <a:rPr lang="ko-KR" altLang="en-US" b="1" i="1" dirty="0">
                <a:effectLst/>
              </a:rPr>
              <a:t>대처하다</a:t>
            </a:r>
            <a:r>
              <a:rPr lang="en-US" altLang="ko-KR" i="1" dirty="0">
                <a:effectLst/>
              </a:rPr>
              <a:t>; 〔</a:t>
            </a:r>
            <a:r>
              <a:rPr lang="ko-KR" altLang="en-US" i="1" dirty="0">
                <a:effectLst/>
              </a:rPr>
              <a:t>의제 따위</a:t>
            </a:r>
            <a:r>
              <a:rPr lang="en-US" altLang="ko-KR" i="1" dirty="0">
                <a:effectLst/>
              </a:rPr>
              <a:t>〕</a:t>
            </a:r>
            <a:r>
              <a:rPr lang="ko-KR" altLang="en-US" i="1" dirty="0">
                <a:effectLst/>
              </a:rPr>
              <a:t>를 검토</a:t>
            </a:r>
            <a:r>
              <a:rPr lang="en-US" altLang="ko-KR" i="1" dirty="0">
                <a:effectLst/>
              </a:rPr>
              <a:t>[</a:t>
            </a:r>
            <a:r>
              <a:rPr lang="ko-KR" altLang="en-US" i="1" dirty="0">
                <a:effectLst/>
              </a:rPr>
              <a:t>토의</a:t>
            </a:r>
            <a:r>
              <a:rPr lang="en-US" altLang="ko-KR" i="1" dirty="0">
                <a:effectLst/>
              </a:rPr>
              <a:t>]</a:t>
            </a:r>
            <a:r>
              <a:rPr lang="ko-KR" altLang="en-US" i="1" dirty="0">
                <a:effectLst/>
              </a:rPr>
              <a:t>하다</a:t>
            </a:r>
            <a:r>
              <a:rPr lang="en-US" altLang="ko-KR" i="1" dirty="0">
                <a:effectLst/>
              </a:rPr>
              <a:t>. </a:t>
            </a:r>
            <a:r>
              <a:rPr lang="en-US" altLang="ko-KR" b="1" dirty="0">
                <a:effectLst/>
              </a:rPr>
              <a:t>address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the plan seriously </a:t>
            </a:r>
            <a:r>
              <a:rPr lang="ko-KR" altLang="en-US" dirty="0">
                <a:effectLst/>
              </a:rPr>
              <a:t>그 계획을 진지하게 검토하다</a:t>
            </a:r>
            <a:r>
              <a:rPr lang="en-US" altLang="ko-KR" dirty="0"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4.&lt;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사물에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초점을 맞추다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;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어려운 문제 등을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다루다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처리하다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본격적으로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착수하다</a:t>
            </a:r>
          </a:p>
          <a:p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5. a.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To direct the efforts or attention of (oneself):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address oneself to a task.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b.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To </a:t>
            </a:r>
            <a:r>
              <a:rPr lang="en-US" altLang="ko-K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deal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with: 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addressed the </a:t>
            </a:r>
            <a:r>
              <a:rPr lang="en-US" altLang="ko-KR" sz="1200" b="1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issue</a:t>
            </a:r>
            <a:r>
              <a:rPr lang="en-US" altLang="ko-KR" sz="1200" b="0" i="1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of absenteeism.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130425"/>
            <a:ext cx="7315200" cy="1470025"/>
          </a:xfrm>
        </p:spPr>
        <p:txBody>
          <a:bodyPr/>
          <a:lstStyle>
            <a:lvl1pPr>
              <a:defRPr>
                <a:solidFill>
                  <a:srgbClr val="4F62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7315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EB113DCE-7BD3-4A08-A827-805AEF36AFC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1D876D9-FC0F-40CF-B8E2-14A14682641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274638"/>
            <a:ext cx="1809750" cy="5973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7800" y="274638"/>
            <a:ext cx="5276850" cy="5973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6D29DE9-4F50-4927-B971-FDBFC0D07EE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003F08E3-EF1B-4A9E-A05A-8122D5D8E8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EC96F01-D13F-4D36-8750-F2990B3AC0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15D5194-FA52-4D23-A397-A7D80ECFDF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FA41283-78CC-4CF6-985C-B4C436009C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AD59D45-9A81-4187-A0B8-825210711E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DB2189C-3D98-492A-9DFD-E62719C4B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C4687BB3-A1FB-4D3B-9915-8BF21EF7993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82796E7F-88AC-44E5-B412-080C276FAC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1683"/>
            <a:ext cx="1216103" cy="1129937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74638"/>
            <a:ext cx="7239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800" y="6324600"/>
            <a:ext cx="5181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aseline="0" smtClean="0">
                <a:solidFill>
                  <a:srgbClr val="4F6228"/>
                </a:solidFill>
                <a:latin typeface="Lucida Sans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KROENKE and AUER - DATABASE CONCEPTS (7th Edition, Global Edition)                                      Copyright © 2015 Pearson Education, Ltd.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00800"/>
            <a:ext cx="990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 smtClean="0">
                <a:solidFill>
                  <a:srgbClr val="4F6228"/>
                </a:solidFill>
                <a:latin typeface="Lucida Sans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1-</a:t>
            </a:r>
            <a:fld id="{69CBA737-CAFA-4E12-94B6-F6D37D0517A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152400" y="1600200"/>
            <a:ext cx="1219200" cy="5105400"/>
          </a:xfrm>
          <a:prstGeom prst="rect">
            <a:avLst/>
          </a:prstGeom>
          <a:solidFill>
            <a:srgbClr val="B3499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152400" y="1524000"/>
            <a:ext cx="8763000" cy="0"/>
          </a:xfrm>
          <a:prstGeom prst="line">
            <a:avLst/>
          </a:prstGeom>
          <a:noFill/>
          <a:ln w="63500">
            <a:solidFill>
              <a:srgbClr val="B3499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4F6228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1676400" y="2209800"/>
            <a:ext cx="7239000" cy="762000"/>
          </a:xfrm>
        </p:spPr>
        <p:txBody>
          <a:bodyPr/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Getting Started: An Overview of Databases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63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1676400"/>
            <a:ext cx="72390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Chapter One</a:t>
            </a:r>
          </a:p>
        </p:txBody>
      </p:sp>
      <p:sp>
        <p:nvSpPr>
          <p:cNvPr id="15364" name="Text Box 17"/>
          <p:cNvSpPr txBox="1">
            <a:spLocks noChangeArrowheads="1"/>
          </p:cNvSpPr>
          <p:nvPr/>
        </p:nvSpPr>
        <p:spPr bwMode="auto">
          <a:xfrm>
            <a:off x="1600200" y="228600"/>
            <a:ext cx="7315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Lucida Sans" pitchFamily="34" charset="0"/>
              </a:rPr>
              <a:t>DAVID M. KROENKE and DAVID J. AUER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4F6228"/>
                </a:solidFill>
                <a:latin typeface="Lucida Sans" pitchFamily="34" charset="0"/>
              </a:rPr>
              <a:t>DATABASE CONCEPTS, 7</a:t>
            </a:r>
            <a:r>
              <a:rPr lang="en-US" sz="2400" baseline="30000" dirty="0">
                <a:solidFill>
                  <a:srgbClr val="4F6228"/>
                </a:solidFill>
                <a:latin typeface="Lucida Sans" pitchFamily="34" charset="0"/>
              </a:rPr>
              <a:t>th</a:t>
            </a:r>
            <a:r>
              <a:rPr lang="en-US" sz="2400" dirty="0">
                <a:solidFill>
                  <a:srgbClr val="4F6228"/>
                </a:solidFill>
                <a:latin typeface="Lucida Sans" pitchFamily="34" charset="0"/>
              </a:rPr>
              <a:t> Edition, </a:t>
            </a:r>
            <a:br>
              <a:rPr lang="en-US" sz="2400" dirty="0">
                <a:solidFill>
                  <a:srgbClr val="4F6228"/>
                </a:solidFill>
                <a:latin typeface="Lucida Sans" pitchFamily="34" charset="0"/>
              </a:rPr>
            </a:br>
            <a:r>
              <a:rPr lang="en-US" sz="2400" dirty="0">
                <a:solidFill>
                  <a:srgbClr val="4F6228"/>
                </a:solidFill>
                <a:latin typeface="Lucida Sans" pitchFamily="34" charset="0"/>
              </a:rPr>
              <a:t>Global Edition</a:t>
            </a:r>
          </a:p>
        </p:txBody>
      </p:sp>
      <p:pic>
        <p:nvPicPr>
          <p:cNvPr id="1026" name="Picture 2" descr="C:\Users\sameerjena\Pictures\kroen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27" y="3077492"/>
            <a:ext cx="7390800" cy="3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096962"/>
          </a:xfrm>
        </p:spPr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/>
              <a:t>relational database</a:t>
            </a:r>
            <a:r>
              <a:rPr lang="en-US" sz="2800" dirty="0"/>
              <a:t> stores information in </a:t>
            </a:r>
            <a:r>
              <a:rPr lang="en-US" sz="2800" dirty="0">
                <a:solidFill>
                  <a:srgbClr val="00B0F0"/>
                </a:solidFill>
              </a:rPr>
              <a:t>tables</a:t>
            </a:r>
            <a:r>
              <a:rPr lang="en-US" sz="2800" dirty="0"/>
              <a:t>.  Each informational </a:t>
            </a:r>
            <a:r>
              <a:rPr lang="en-US" sz="2800" dirty="0">
                <a:solidFill>
                  <a:srgbClr val="FF0000"/>
                </a:solidFill>
              </a:rPr>
              <a:t>topic</a:t>
            </a:r>
            <a:r>
              <a:rPr lang="en-US" sz="2800" dirty="0"/>
              <a:t> is stored in its own table.</a:t>
            </a:r>
          </a:p>
          <a:p>
            <a:r>
              <a:rPr lang="en-US" sz="2800" dirty="0"/>
              <a:t>In essence, a relational database will </a:t>
            </a:r>
            <a:r>
              <a:rPr lang="en-US" sz="2800" dirty="0">
                <a:solidFill>
                  <a:srgbClr val="C00000"/>
                </a:solidFill>
              </a:rPr>
              <a:t>break-up</a:t>
            </a:r>
            <a:r>
              <a:rPr lang="en-US" sz="2800" dirty="0"/>
              <a:t> a list into several parts—one part for each </a:t>
            </a:r>
            <a:r>
              <a:rPr lang="en-US" sz="2800" dirty="0">
                <a:solidFill>
                  <a:srgbClr val="FF0000"/>
                </a:solidFill>
              </a:rPr>
              <a:t>theme </a:t>
            </a:r>
            <a:r>
              <a:rPr lang="en-US" sz="2800" dirty="0"/>
              <a:t>in the </a:t>
            </a:r>
            <a:r>
              <a:rPr lang="en-US" sz="2800" dirty="0">
                <a:solidFill>
                  <a:srgbClr val="00B050"/>
                </a:solidFill>
              </a:rPr>
              <a:t>list</a:t>
            </a:r>
            <a:r>
              <a:rPr lang="en-US" sz="2800" dirty="0"/>
              <a:t>.</a:t>
            </a:r>
          </a:p>
          <a:p>
            <a:r>
              <a:rPr lang="en-US" sz="2800" dirty="0"/>
              <a:t>A Project </a:t>
            </a:r>
            <a:r>
              <a:rPr lang="en-US" sz="2800" dirty="0">
                <a:solidFill>
                  <a:srgbClr val="00B050"/>
                </a:solidFill>
              </a:rPr>
              <a:t>List </a:t>
            </a:r>
            <a:r>
              <a:rPr lang="en-US" sz="2800" dirty="0"/>
              <a:t>would be </a:t>
            </a:r>
            <a:r>
              <a:rPr lang="en-US" sz="2800" dirty="0">
                <a:solidFill>
                  <a:srgbClr val="C00000"/>
                </a:solidFill>
              </a:rPr>
              <a:t>divided</a:t>
            </a:r>
            <a:r>
              <a:rPr lang="en-US" sz="2800" dirty="0"/>
              <a:t> into a CUSTOMER Table, a PROJECT Table, and a PROJECT_MANAGER Table.</a:t>
            </a:r>
          </a:p>
        </p:txBody>
      </p:sp>
      <p:sp>
        <p:nvSpPr>
          <p:cNvPr id="3379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C494BEB2-4187-49EC-98D1-4D05C8C2F9D2}" type="slidenum">
              <a:rPr lang="en-US">
                <a:cs typeface="Arial" charset="0"/>
              </a:rPr>
              <a:pPr/>
              <a:t>10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7315200" cy="1143000"/>
          </a:xfrm>
        </p:spPr>
        <p:txBody>
          <a:bodyPr/>
          <a:lstStyle/>
          <a:p>
            <a:r>
              <a:rPr lang="en-US" dirty="0"/>
              <a:t>Putting the Pieces Back Together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76400"/>
            <a:ext cx="7391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In our relational database, we </a:t>
            </a:r>
            <a:r>
              <a:rPr lang="en-US" sz="2800" dirty="0">
                <a:solidFill>
                  <a:srgbClr val="C00000"/>
                </a:solidFill>
              </a:rPr>
              <a:t>broke</a:t>
            </a:r>
            <a:r>
              <a:rPr lang="en-US" sz="2800" dirty="0"/>
              <a:t> our list into several tables. 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Somehow the tables must be </a:t>
            </a:r>
            <a:r>
              <a:rPr lang="en-US" sz="2000" i="1" dirty="0">
                <a:solidFill>
                  <a:srgbClr val="FF0000"/>
                </a:solidFill>
              </a:rPr>
              <a:t>join</a:t>
            </a:r>
            <a:r>
              <a:rPr lang="en-US" sz="2000" i="1" dirty="0">
                <a:solidFill>
                  <a:srgbClr val="C00000"/>
                </a:solidFill>
              </a:rPr>
              <a:t>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back together.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 a relational database, tables are </a:t>
            </a:r>
            <a:r>
              <a:rPr lang="en-US" sz="2800" dirty="0">
                <a:solidFill>
                  <a:srgbClr val="FF0000"/>
                </a:solidFill>
              </a:rPr>
              <a:t>join</a:t>
            </a:r>
            <a:r>
              <a:rPr lang="en-US" sz="2800" dirty="0">
                <a:solidFill>
                  <a:srgbClr val="C00000"/>
                </a:solidFill>
              </a:rPr>
              <a:t>ed</a:t>
            </a:r>
            <a:r>
              <a:rPr lang="en-US" sz="2800" dirty="0"/>
              <a:t> together using the </a:t>
            </a:r>
            <a:r>
              <a:rPr lang="en-US" sz="2800" dirty="0">
                <a:solidFill>
                  <a:srgbClr val="FF0000"/>
                </a:solidFill>
              </a:rPr>
              <a:t>value</a:t>
            </a:r>
            <a:r>
              <a:rPr lang="en-US" sz="2800" dirty="0"/>
              <a:t> of the data.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(1-13) </a:t>
            </a:r>
            <a:r>
              <a:rPr lang="en-US" altLang="ko-KR" sz="2000" dirty="0"/>
              <a:t>Figure 1-6: The </a:t>
            </a:r>
            <a:r>
              <a:rPr lang="en-US" altLang="ko-KR" sz="2000" dirty="0">
                <a:solidFill>
                  <a:srgbClr val="FF0000"/>
                </a:solidFill>
              </a:rPr>
              <a:t>Adviser</a:t>
            </a:r>
            <a:r>
              <a:rPr lang="en-US" altLang="ko-KR" sz="2000" dirty="0"/>
              <a:t> and </a:t>
            </a:r>
            <a:r>
              <a:rPr lang="en-US" altLang="ko-KR" sz="2000" dirty="0">
                <a:solidFill>
                  <a:srgbClr val="00B050"/>
                </a:solidFill>
              </a:rPr>
              <a:t>Student</a:t>
            </a:r>
            <a:r>
              <a:rPr lang="en-US" altLang="ko-KR" sz="2000" dirty="0"/>
              <a:t> Tables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If a PROJECT has a CUSTOMER, the </a:t>
            </a:r>
            <a:r>
              <a:rPr lang="en-US" sz="2800" dirty="0">
                <a:solidFill>
                  <a:srgbClr val="FF0000"/>
                </a:solidFill>
              </a:rPr>
              <a:t>Customer_ID</a:t>
            </a:r>
            <a:r>
              <a:rPr lang="en-US" sz="2800" dirty="0"/>
              <a:t> is stored as a column in the PROJECT table. 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value</a:t>
            </a:r>
            <a:r>
              <a:rPr lang="en-US" sz="2000" dirty="0"/>
              <a:t> stored in this column can be used to retrieve specific customer information from the CUSTOMER table.</a:t>
            </a:r>
            <a:endParaRPr lang="en-US" sz="2000" b="1" i="1" dirty="0"/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726EE012-7D35-4372-BE19-F63CEDCA42DE}" type="slidenum">
              <a:rPr lang="en-US">
                <a:cs typeface="Arial" charset="0"/>
              </a:rPr>
              <a:pPr/>
              <a:t>11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dirty="0"/>
              <a:t>Sounds Like</a:t>
            </a:r>
            <a:br>
              <a:rPr lang="en-US" dirty="0"/>
            </a:br>
            <a:r>
              <a:rPr lang="en-US" dirty="0"/>
              <a:t>More Work, Not Less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relational database is more complicated than a </a:t>
            </a:r>
            <a:r>
              <a:rPr lang="en-US" sz="2800" dirty="0">
                <a:solidFill>
                  <a:srgbClr val="FF0000"/>
                </a:solidFill>
              </a:rPr>
              <a:t>list</a:t>
            </a:r>
            <a:r>
              <a:rPr lang="en-US" sz="2800" dirty="0"/>
              <a:t>.</a:t>
            </a:r>
          </a:p>
          <a:p>
            <a:r>
              <a:rPr lang="en-US" sz="2800" dirty="0"/>
              <a:t>However, a relational database minimizes data </a:t>
            </a:r>
            <a:r>
              <a:rPr lang="en-US" sz="2800" dirty="0">
                <a:solidFill>
                  <a:srgbClr val="00B050"/>
                </a:solidFill>
              </a:rPr>
              <a:t>redundancy</a:t>
            </a:r>
            <a:r>
              <a:rPr lang="en-US" sz="2800" dirty="0"/>
              <a:t>, preserves complex relationships among </a:t>
            </a:r>
            <a:r>
              <a:rPr lang="en-US" sz="2800" dirty="0">
                <a:solidFill>
                  <a:srgbClr val="00B050"/>
                </a:solidFill>
              </a:rPr>
              <a:t>topics</a:t>
            </a:r>
            <a:r>
              <a:rPr lang="en-US" sz="2800" dirty="0"/>
              <a:t>, and allows for </a:t>
            </a:r>
            <a:r>
              <a:rPr lang="en-US" sz="2800" dirty="0">
                <a:solidFill>
                  <a:srgbClr val="FF0000"/>
                </a:solidFill>
              </a:rPr>
              <a:t>partial</a:t>
            </a:r>
            <a:r>
              <a:rPr lang="en-US" sz="2800" dirty="0"/>
              <a:t> data.</a:t>
            </a:r>
          </a:p>
          <a:p>
            <a:r>
              <a:rPr lang="en-US" sz="2800" dirty="0"/>
              <a:t>Furthermore, a relational database provides a solid foundation for user </a:t>
            </a:r>
            <a:r>
              <a:rPr lang="en-US" sz="2800" dirty="0">
                <a:solidFill>
                  <a:srgbClr val="00B050"/>
                </a:solidFill>
              </a:rPr>
              <a:t>forms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F0"/>
                </a:solidFill>
              </a:rPr>
              <a:t>reports</a:t>
            </a:r>
            <a:r>
              <a:rPr lang="en-US" sz="2800" dirty="0"/>
              <a:t>.  </a:t>
            </a:r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CD2E7FF5-8E06-4A63-9515-DE0963C14873}" type="slidenum">
              <a:rPr lang="en-US">
                <a:cs typeface="Arial" charset="0"/>
              </a:rPr>
              <a:pPr/>
              <a:t>12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0200"/>
            <a:ext cx="7429886" cy="3065842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Relational Database Example</a:t>
            </a:r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F372D32-8654-4FF5-BA47-B28327B1E094}" type="slidenum">
              <a:rPr lang="en-US">
                <a:cs typeface="Arial" charset="0"/>
              </a:rPr>
              <a:pPr/>
              <a:t>13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1" y="572666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1-6: The </a:t>
            </a:r>
            <a:r>
              <a:rPr lang="en-US" dirty="0">
                <a:solidFill>
                  <a:srgbClr val="FF0000"/>
                </a:solidFill>
              </a:rPr>
              <a:t>Adviser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Student</a:t>
            </a:r>
            <a:r>
              <a:rPr lang="en-US" dirty="0"/>
              <a:t> Tables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83880"/>
            <a:ext cx="3487451" cy="154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04800" y="4624855"/>
            <a:ext cx="1981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7394"/>
            <a:ext cx="7467600" cy="2854747"/>
          </a:xfrm>
          <a:prstGeom prst="rect">
            <a:avLst/>
          </a:prstGeom>
        </p:spPr>
      </p:pic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Relational Database Solves the Problems of Lists</a:t>
            </a:r>
          </a:p>
        </p:txBody>
      </p:sp>
      <p:sp>
        <p:nvSpPr>
          <p:cNvPr id="4198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A28B990C-144F-4109-B8DD-9D5DC4F68565}" type="slidenum">
              <a:rPr lang="en-US">
                <a:cs typeface="Arial" charset="0"/>
              </a:rPr>
              <a:pPr/>
              <a:t>14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6504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1-7:  Modifying the Adviser and Student Tables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83880"/>
            <a:ext cx="3487451" cy="154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304800" y="4624855"/>
            <a:ext cx="1981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048525" y="1808885"/>
            <a:ext cx="762000" cy="253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0200"/>
            <a:ext cx="7485089" cy="4267200"/>
          </a:xfrm>
          <a:prstGeom prst="rect">
            <a:avLst/>
          </a:prstGeom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Department, Advisor and Student Tables</a:t>
            </a:r>
          </a:p>
        </p:txBody>
      </p:sp>
      <p:sp>
        <p:nvSpPr>
          <p:cNvPr id="440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C24E6A79-C277-4C55-B2CF-E09117352CEE}" type="slidenum">
              <a:rPr lang="en-US">
                <a:cs typeface="Arial" charset="0"/>
              </a:rPr>
              <a:pPr/>
              <a:t>15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1-8: The </a:t>
            </a:r>
            <a:r>
              <a:rPr lang="en-US" dirty="0">
                <a:solidFill>
                  <a:srgbClr val="FF0000"/>
                </a:solidFill>
              </a:rPr>
              <a:t>Department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Adviser</a:t>
            </a:r>
            <a:r>
              <a:rPr lang="en-US" dirty="0"/>
              <a:t>, and </a:t>
            </a:r>
            <a:r>
              <a:rPr lang="en-US" dirty="0">
                <a:solidFill>
                  <a:srgbClr val="0070C0"/>
                </a:solidFill>
              </a:rPr>
              <a:t>Student</a:t>
            </a:r>
            <a:r>
              <a:rPr lang="en-US" dirty="0"/>
              <a:t> Tables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1" y="1600200"/>
            <a:ext cx="7315199" cy="4734701"/>
          </a:xfrm>
          <a:prstGeom prst="rect">
            <a:avLst/>
          </a:prstGeom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Art Course Database Tables</a:t>
            </a:r>
          </a:p>
        </p:txBody>
      </p:sp>
      <p:sp>
        <p:nvSpPr>
          <p:cNvPr id="5017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FAB77A93-E5B9-4311-9C7F-9632A62B1B70}" type="slidenum">
              <a:rPr lang="en-US">
                <a:cs typeface="Arial" charset="0"/>
              </a:rPr>
              <a:pPr/>
              <a:t>16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0" y="51816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1-10:</a:t>
            </a:r>
            <a:br>
              <a:rPr lang="en-US" dirty="0"/>
            </a:br>
            <a:r>
              <a:rPr lang="en-US" dirty="0"/>
              <a:t>The Art Course Database Tables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28775"/>
            <a:ext cx="7411810" cy="408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Project Equipment Tables</a:t>
            </a:r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2102BFE9-8D73-49BF-A5B0-C8D5048586C9}" type="slidenum">
              <a:rPr lang="en-US">
                <a:cs typeface="Arial" charset="0"/>
              </a:rPr>
              <a:pPr/>
              <a:t>17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8674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1-12: The Project Equipment Database Tables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096962"/>
          </a:xfrm>
        </p:spPr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676400"/>
            <a:ext cx="7391400" cy="4495800"/>
          </a:xfrm>
        </p:spPr>
        <p:txBody>
          <a:bodyPr/>
          <a:lstStyle/>
          <a:p>
            <a:r>
              <a:rPr lang="en-US" b="1" dirty="0"/>
              <a:t>Structured </a:t>
            </a:r>
            <a:r>
              <a:rPr lang="en-US" b="1" dirty="0">
                <a:solidFill>
                  <a:srgbClr val="FF0000"/>
                </a:solidFill>
              </a:rPr>
              <a:t>Query</a:t>
            </a:r>
            <a:r>
              <a:rPr lang="en-US" b="1" dirty="0"/>
              <a:t> Language (SQL)</a:t>
            </a:r>
            <a:r>
              <a:rPr lang="en-US" dirty="0"/>
              <a:t> is an international standard for </a:t>
            </a:r>
            <a:r>
              <a:rPr lang="en-US" b="1" i="1" dirty="0">
                <a:solidFill>
                  <a:srgbClr val="00B050"/>
                </a:solidFill>
              </a:rPr>
              <a:t>creating</a:t>
            </a:r>
            <a:r>
              <a:rPr lang="en-US" dirty="0"/>
              <a:t>, </a:t>
            </a:r>
            <a:r>
              <a:rPr lang="en-US" b="1" i="1" dirty="0">
                <a:solidFill>
                  <a:srgbClr val="0070C0"/>
                </a:solidFill>
              </a:rPr>
              <a:t>processing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querying </a:t>
            </a:r>
            <a:r>
              <a:rPr lang="en-US" dirty="0"/>
              <a:t>databases and their tables.</a:t>
            </a:r>
          </a:p>
          <a:p>
            <a:r>
              <a:rPr lang="en-US" dirty="0"/>
              <a:t>Many database applications </a:t>
            </a:r>
            <a:r>
              <a:rPr lang="en-US" dirty="0">
                <a:solidFill>
                  <a:srgbClr val="FF0000"/>
                </a:solidFill>
              </a:rPr>
              <a:t>use</a:t>
            </a:r>
            <a:r>
              <a:rPr lang="en-US" dirty="0"/>
              <a:t> SQL to retrieve, format, report, insert, delete, and/or modify data for users.</a:t>
            </a:r>
          </a:p>
        </p:txBody>
      </p:sp>
      <p:sp>
        <p:nvSpPr>
          <p:cNvPr id="4813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6683B263-704D-4D73-928A-00144D28AA75}" type="slidenum">
              <a:rPr lang="en-US">
                <a:cs typeface="Arial" charset="0"/>
              </a:rPr>
              <a:pPr/>
              <a:t>18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</a:t>
            </a:r>
          </a:p>
        </p:txBody>
      </p:sp>
      <p:sp>
        <p:nvSpPr>
          <p:cNvPr id="5222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5141405C-52D2-42B7-AA6D-6A42A3C3C301}" type="slidenum">
              <a:rPr lang="en-US">
                <a:cs typeface="Arial" charset="0"/>
              </a:rPr>
              <a:pPr/>
              <a:t>19</a:t>
            </a:fld>
            <a:endParaRPr lang="en-US" dirty="0">
              <a:cs typeface="Arial" charset="0"/>
            </a:endParaRPr>
          </a:p>
        </p:txBody>
      </p:sp>
      <p:sp>
        <p:nvSpPr>
          <p:cNvPr id="52227" name="Rectangle 3"/>
          <p:cNvSpPr txBox="1">
            <a:spLocks noChangeArrowheads="1"/>
          </p:cNvSpPr>
          <p:nvPr/>
        </p:nvSpPr>
        <p:spPr bwMode="auto">
          <a:xfrm>
            <a:off x="1524000" y="1676400"/>
            <a:ext cx="7391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/>
              <a:t>We can use SQL to </a:t>
            </a:r>
            <a:r>
              <a:rPr lang="en-US" sz="3200" dirty="0">
                <a:solidFill>
                  <a:srgbClr val="FF0000"/>
                </a:solidFill>
              </a:rPr>
              <a:t>combine</a:t>
            </a:r>
            <a:r>
              <a:rPr lang="en-US" sz="3200" dirty="0"/>
              <a:t> the data in the three tables in the Art Course Database to </a:t>
            </a:r>
            <a:r>
              <a:rPr lang="en-US" sz="3200" dirty="0">
                <a:solidFill>
                  <a:srgbClr val="FF0000"/>
                </a:solidFill>
              </a:rPr>
              <a:t>re</a:t>
            </a:r>
            <a:r>
              <a:rPr lang="en-US" sz="3200" dirty="0">
                <a:solidFill>
                  <a:srgbClr val="C00000"/>
                </a:solidFill>
              </a:rPr>
              <a:t>create</a:t>
            </a:r>
            <a:r>
              <a:rPr lang="en-US" sz="3200" dirty="0"/>
              <a:t> the original </a:t>
            </a:r>
            <a:r>
              <a:rPr lang="en-US" sz="3200" dirty="0">
                <a:solidFill>
                  <a:srgbClr val="FF0000"/>
                </a:solidFill>
              </a:rPr>
              <a:t>list</a:t>
            </a:r>
            <a:r>
              <a:rPr lang="en-US" sz="3200" dirty="0"/>
              <a:t> structure of the data.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/>
              <a:t>We do this by using an SQL </a:t>
            </a:r>
            <a:r>
              <a:rPr lang="en-US" sz="3200" dirty="0">
                <a:solidFill>
                  <a:srgbClr val="FF0000"/>
                </a:solidFill>
              </a:rPr>
              <a:t>SELECT</a:t>
            </a:r>
            <a:r>
              <a:rPr lang="en-US" sz="3200" dirty="0"/>
              <a:t> statement.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Identify the purpose and scope of this book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Know the potential problems with </a:t>
            </a:r>
            <a:r>
              <a:rPr lang="en-US" sz="2400" dirty="0">
                <a:solidFill>
                  <a:srgbClr val="FF0000"/>
                </a:solidFill>
              </a:rPr>
              <a:t>lists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Understand the </a:t>
            </a:r>
            <a:r>
              <a:rPr lang="en-US" sz="2400" dirty="0">
                <a:solidFill>
                  <a:srgbClr val="FF0000"/>
                </a:solidFill>
              </a:rPr>
              <a:t>reasons</a:t>
            </a:r>
            <a:r>
              <a:rPr lang="en-US" sz="2400" dirty="0"/>
              <a:t> for using a database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Understand how using related </a:t>
            </a:r>
            <a:r>
              <a:rPr lang="en-US" sz="2400" dirty="0">
                <a:solidFill>
                  <a:srgbClr val="00B0F0"/>
                </a:solidFill>
              </a:rPr>
              <a:t>tables</a:t>
            </a:r>
            <a:r>
              <a:rPr lang="en-US" sz="2400" dirty="0"/>
              <a:t> helps you avoid the </a:t>
            </a:r>
            <a:r>
              <a:rPr lang="en-US" sz="2400" dirty="0">
                <a:solidFill>
                  <a:srgbClr val="FF0000"/>
                </a:solidFill>
              </a:rPr>
              <a:t>problems</a:t>
            </a:r>
            <a:r>
              <a:rPr lang="en-US" sz="2400" dirty="0"/>
              <a:t> of using lists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Know the </a:t>
            </a:r>
            <a:r>
              <a:rPr lang="en-US" sz="2400" dirty="0">
                <a:solidFill>
                  <a:srgbClr val="FF0000"/>
                </a:solidFill>
              </a:rPr>
              <a:t>components</a:t>
            </a:r>
            <a:r>
              <a:rPr lang="en-US" sz="2400" dirty="0"/>
              <a:t> of a database system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Learn the elements of a database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Learn the purpose of the database management system (DBMS)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Understand the functions of a database application</a:t>
            </a:r>
          </a:p>
          <a:p>
            <a:pPr>
              <a:lnSpc>
                <a:spcPct val="90000"/>
              </a:lnSpc>
              <a:buFont typeface="Symbol" pitchFamily="18" charset="2"/>
              <a:buChar char=""/>
            </a:pPr>
            <a:r>
              <a:rPr lang="en-US" sz="2400" dirty="0"/>
              <a:t>Introduce </a:t>
            </a:r>
            <a:r>
              <a:rPr lang="en-US" sz="2400" dirty="0">
                <a:solidFill>
                  <a:srgbClr val="FF0000"/>
                </a:solidFill>
              </a:rPr>
              <a:t>non</a:t>
            </a:r>
            <a:r>
              <a:rPr lang="en-US" sz="2400" dirty="0"/>
              <a:t>-relational databases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49029485-86E0-4856-AE56-60C9B33BD9CE}" type="slidenum">
              <a:rPr lang="en-US">
                <a:cs typeface="Arial" charset="0"/>
              </a:rPr>
              <a:pPr/>
              <a:t>2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 (Cont’d)</a:t>
            </a:r>
          </a:p>
        </p:txBody>
      </p:sp>
      <p:sp>
        <p:nvSpPr>
          <p:cNvPr id="5427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BE5754ED-4536-4981-A1CA-9246D7A3D12D}" type="slidenum">
              <a:rPr lang="en-US">
                <a:cs typeface="Arial" charset="0"/>
              </a:rPr>
              <a:pPr/>
              <a:t>20</a:t>
            </a:fld>
            <a:endParaRPr lang="en-US" dirty="0">
              <a:cs typeface="Arial" charset="0"/>
            </a:endParaRPr>
          </a:p>
        </p:txBody>
      </p:sp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828800" y="1676400"/>
            <a:ext cx="678180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SELECT	CUSTOMER.CustomerLastName,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CUSTOMER.CustomerFirstName, 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CUSTOMER.Phone,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COURSE.CourseDate, ENROLLMENT.AmountPaid,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COURSE.Course, COURSE.Fee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FROM	CUSTOMER, ENROLLMENT, COURSE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WHERE	CUSTOMER.CustomerNumber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	= ENROLLMENT.CustomerNumber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  AND  COURSE.CourseNumber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Courier New" pitchFamily="49" charset="0"/>
              </a:rPr>
              <a:t>		 = ENROLLMENT.CourseNumber;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0200"/>
            <a:ext cx="7462627" cy="2037378"/>
          </a:xfrm>
          <a:prstGeom prst="rect">
            <a:avLst/>
          </a:prstGeom>
        </p:spPr>
      </p:pic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 Results</a:t>
            </a:r>
          </a:p>
        </p:txBody>
      </p:sp>
      <p:sp>
        <p:nvSpPr>
          <p:cNvPr id="5632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7ACED778-D718-4AD0-A62D-765B46367D90}" type="slidenum">
              <a:rPr lang="en-US">
                <a:cs typeface="Arial" charset="0"/>
              </a:rPr>
              <a:pPr/>
              <a:t>21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791200"/>
            <a:ext cx="738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1-13:  Results of the SQL Query to Recreate the Art Course List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four</a:t>
            </a:r>
            <a:r>
              <a:rPr lang="en-US" dirty="0"/>
              <a:t> components of a </a:t>
            </a:r>
            <a:r>
              <a:rPr lang="en-US" b="1" dirty="0"/>
              <a:t>database system</a:t>
            </a:r>
            <a:r>
              <a:rPr lang="en-US" dirty="0"/>
              <a:t> are: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Database Application</a:t>
            </a:r>
          </a:p>
          <a:p>
            <a:pPr lvl="1"/>
            <a:r>
              <a:rPr lang="en-US" dirty="0"/>
              <a:t>Database Management System (</a:t>
            </a:r>
            <a:r>
              <a:rPr lang="en-US" dirty="0">
                <a:solidFill>
                  <a:srgbClr val="C00000"/>
                </a:solidFill>
              </a:rPr>
              <a:t>DBMS</a:t>
            </a:r>
            <a:r>
              <a:rPr lang="en-US" dirty="0"/>
              <a:t>)</a:t>
            </a:r>
          </a:p>
          <a:p>
            <a:pPr lvl="2"/>
            <a:r>
              <a:rPr lang="en-US" altLang="ko-KR" dirty="0"/>
              <a:t>DBMS </a:t>
            </a:r>
            <a:r>
              <a:rPr lang="ko-KR" altLang="en-US" dirty="0">
                <a:solidFill>
                  <a:srgbClr val="FF0000"/>
                </a:solidFill>
              </a:rPr>
              <a:t>⊆</a:t>
            </a:r>
            <a:r>
              <a:rPr lang="ko-KR" altLang="en-US" dirty="0"/>
              <a:t> </a:t>
            </a:r>
            <a:r>
              <a:rPr lang="en-US" altLang="ko-KR" dirty="0"/>
              <a:t>Database System </a:t>
            </a:r>
            <a:endParaRPr lang="en-US" dirty="0"/>
          </a:p>
          <a:p>
            <a:pPr lvl="1"/>
            <a:r>
              <a:rPr lang="en-US" dirty="0"/>
              <a:t>Database</a:t>
            </a:r>
          </a:p>
        </p:txBody>
      </p:sp>
      <p:sp>
        <p:nvSpPr>
          <p:cNvPr id="5837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BB42E3EE-74D1-4FE1-A6B9-73F5A40DEE6F}" type="slidenum">
              <a:rPr lang="en-US">
                <a:cs typeface="Arial" charset="0"/>
              </a:rPr>
              <a:pPr/>
              <a:t>22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Components of a  Database System</a:t>
            </a:r>
          </a:p>
        </p:txBody>
      </p:sp>
      <p:sp>
        <p:nvSpPr>
          <p:cNvPr id="6041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2278942E-B4ED-42BB-B617-B60D91C4A9E4}" type="slidenum">
              <a:rPr lang="en-US">
                <a:cs typeface="Arial" charset="0"/>
              </a:rPr>
              <a:pPr/>
              <a:t>23</a:t>
            </a:fld>
            <a:endParaRPr lang="en-US" dirty="0">
              <a:cs typeface="Arial" charset="0"/>
            </a:endParaRPr>
          </a:p>
        </p:txBody>
      </p:sp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133600"/>
            <a:ext cx="7467600" cy="23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19400" y="49530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1-15:  Components of a </a:t>
            </a:r>
            <a:r>
              <a:rPr lang="en-US" dirty="0">
                <a:solidFill>
                  <a:srgbClr val="FF0000"/>
                </a:solidFill>
              </a:rPr>
              <a:t>Database System      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</a:t>
            </a:r>
            <a:r>
              <a:rPr lang="en-US" dirty="0"/>
              <a:t>(</a:t>
            </a:r>
            <a:r>
              <a:rPr lang="en-US" altLang="ko-KR" dirty="0"/>
              <a:t>DBMS </a:t>
            </a:r>
            <a:r>
              <a:rPr lang="ko-KR" altLang="en-US" dirty="0">
                <a:solidFill>
                  <a:srgbClr val="FF0000"/>
                </a:solidFill>
              </a:rPr>
              <a:t>⊆</a:t>
            </a:r>
            <a:r>
              <a:rPr lang="ko-KR" altLang="en-US" dirty="0"/>
              <a:t> </a:t>
            </a:r>
            <a:r>
              <a:rPr lang="en-US" altLang="ko-KR" dirty="0"/>
              <a:t>Database System)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7315200" cy="1143000"/>
          </a:xfrm>
        </p:spPr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1519238" y="1600200"/>
            <a:ext cx="7167562" cy="456882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user</a:t>
            </a:r>
            <a:r>
              <a:rPr lang="en-US" dirty="0"/>
              <a:t> of a database system will</a:t>
            </a:r>
          </a:p>
          <a:p>
            <a:pPr lvl="1"/>
            <a:r>
              <a:rPr lang="en-US" dirty="0"/>
              <a:t>use a database application to track things;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forms</a:t>
            </a:r>
            <a:r>
              <a:rPr lang="en-US" dirty="0"/>
              <a:t> to enter, read, delete and query data; and</a:t>
            </a:r>
          </a:p>
          <a:p>
            <a:pPr lvl="1"/>
            <a:r>
              <a:rPr lang="en-US" dirty="0"/>
              <a:t>produce </a:t>
            </a:r>
            <a:r>
              <a:rPr lang="en-US" dirty="0">
                <a:solidFill>
                  <a:srgbClr val="FF0000"/>
                </a:solidFill>
              </a:rPr>
              <a:t>reports</a:t>
            </a:r>
            <a:r>
              <a:rPr lang="en-US" dirty="0"/>
              <a:t>.</a:t>
            </a:r>
          </a:p>
        </p:txBody>
      </p:sp>
      <p:sp>
        <p:nvSpPr>
          <p:cNvPr id="6246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7F015233-20E5-4B17-A92B-21979B46D21F}" type="slidenum">
              <a:rPr lang="en-US">
                <a:cs typeface="Arial" charset="0"/>
              </a:rPr>
              <a:pPr/>
              <a:t>24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database is a </a:t>
            </a:r>
            <a:r>
              <a:rPr lang="en-US" sz="2800" i="1" dirty="0">
                <a:solidFill>
                  <a:srgbClr val="FF0000"/>
                </a:solidFill>
              </a:rPr>
              <a:t>self</a:t>
            </a:r>
            <a:r>
              <a:rPr lang="en-US" sz="2800" i="1" dirty="0"/>
              <a:t>-describing</a:t>
            </a:r>
            <a:r>
              <a:rPr lang="en-US" sz="2800" dirty="0"/>
              <a:t> collection of </a:t>
            </a:r>
            <a:r>
              <a:rPr lang="en-US" sz="2800" i="1" dirty="0"/>
              <a:t>related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records</a:t>
            </a:r>
            <a:r>
              <a:rPr lang="en-US" sz="2800" dirty="0"/>
              <a:t>.</a:t>
            </a:r>
          </a:p>
          <a:p>
            <a:pPr lvl="1"/>
            <a:r>
              <a:rPr lang="en-US" dirty="0"/>
              <a:t>The database </a:t>
            </a:r>
            <a:r>
              <a:rPr lang="en-US" dirty="0">
                <a:solidFill>
                  <a:srgbClr val="00B050"/>
                </a:solidFill>
              </a:rPr>
              <a:t>itself</a:t>
            </a:r>
            <a:r>
              <a:rPr lang="en-US" dirty="0"/>
              <a:t> contains the definition of its </a:t>
            </a:r>
            <a:r>
              <a:rPr lang="en-US" dirty="0">
                <a:solidFill>
                  <a:srgbClr val="FF0000"/>
                </a:solidFill>
              </a:rPr>
              <a:t>structure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Meta</a:t>
            </a:r>
            <a:r>
              <a:rPr lang="en-US" dirty="0"/>
              <a:t>data is data describing the </a:t>
            </a:r>
            <a:r>
              <a:rPr lang="en-US" dirty="0">
                <a:solidFill>
                  <a:srgbClr val="FF0000"/>
                </a:solidFill>
              </a:rPr>
              <a:t>structure</a:t>
            </a:r>
            <a:r>
              <a:rPr lang="en-US" dirty="0"/>
              <a:t> of the database data.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Tables</a:t>
            </a:r>
            <a:r>
              <a:rPr lang="en-US" sz="2800" dirty="0"/>
              <a:t> within a relational database are </a:t>
            </a:r>
            <a:r>
              <a:rPr lang="en-US" sz="2800" dirty="0">
                <a:solidFill>
                  <a:srgbClr val="FF0000"/>
                </a:solidFill>
              </a:rPr>
              <a:t>related</a:t>
            </a:r>
            <a:r>
              <a:rPr lang="en-US" sz="2800" dirty="0"/>
              <a:t> to each other.</a:t>
            </a:r>
          </a:p>
        </p:txBody>
      </p:sp>
      <p:sp>
        <p:nvSpPr>
          <p:cNvPr id="6451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E8D0A2A5-FEA4-4111-9D2C-B93BF2C53706}" type="slidenum">
              <a:rPr lang="en-US">
                <a:cs typeface="Arial" charset="0"/>
              </a:rPr>
              <a:pPr/>
              <a:t>25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9726"/>
            <a:ext cx="7467600" cy="2347826"/>
          </a:xfrm>
          <a:prstGeom prst="rect">
            <a:avLst/>
          </a:prstGeom>
        </p:spPr>
      </p:pic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Database Metadata:</a:t>
            </a:r>
            <a:br>
              <a:rPr lang="en-US" sz="4000" dirty="0"/>
            </a:br>
            <a:r>
              <a:rPr lang="en-US" sz="3600" dirty="0"/>
              <a:t>A Relationship Diagram</a:t>
            </a:r>
          </a:p>
        </p:txBody>
      </p:sp>
      <p:sp>
        <p:nvSpPr>
          <p:cNvPr id="68610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43F8BD93-9AAF-4CAF-8EE5-3FB3B1FAD7DF}" type="slidenum">
              <a:rPr lang="en-US">
                <a:cs typeface="Arial" charset="0"/>
              </a:rPr>
              <a:pPr/>
              <a:t>26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532507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1:16</a:t>
            </a:r>
            <a:br>
              <a:rPr lang="en-US" dirty="0"/>
            </a:br>
            <a:r>
              <a:rPr lang="en-US" dirty="0"/>
              <a:t>Example Metadata:  A Relationship Diagram for </a:t>
            </a:r>
          </a:p>
          <a:p>
            <a:r>
              <a:rPr lang="en-US" dirty="0"/>
              <a:t>the Art Course Tables in Figure 1-10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Contents</a:t>
            </a:r>
          </a:p>
        </p:txBody>
      </p:sp>
      <p:sp>
        <p:nvSpPr>
          <p:cNvPr id="6656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E2446861-1763-438F-A535-154DB61BF89F}" type="slidenum">
              <a:rPr lang="en-US">
                <a:cs typeface="Arial" charset="0"/>
              </a:rPr>
              <a:pPr/>
              <a:t>27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580286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1-17  Database Contents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2819400" cy="392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467600" cy="1219200"/>
          </a:xfrm>
        </p:spPr>
        <p:txBody>
          <a:bodyPr/>
          <a:lstStyle/>
          <a:p>
            <a:r>
              <a:rPr lang="en-US" dirty="0"/>
              <a:t>Database Management System (DBMS)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167563" cy="46482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database management system (DBMS)</a:t>
            </a:r>
            <a:r>
              <a:rPr lang="en-US" dirty="0"/>
              <a:t> serves as an </a:t>
            </a:r>
            <a:r>
              <a:rPr lang="en-US" dirty="0">
                <a:solidFill>
                  <a:srgbClr val="FF0000"/>
                </a:solidFill>
              </a:rPr>
              <a:t>intermediary</a:t>
            </a:r>
            <a:r>
              <a:rPr lang="en-US" dirty="0"/>
              <a:t> between database applications and the database.</a:t>
            </a:r>
          </a:p>
          <a:p>
            <a:r>
              <a:rPr lang="en-US" dirty="0"/>
              <a:t>The DBMS </a:t>
            </a: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and controls database activities.</a:t>
            </a:r>
          </a:p>
          <a:p>
            <a:r>
              <a:rPr lang="en-US" dirty="0"/>
              <a:t>The DBMS </a:t>
            </a:r>
            <a:r>
              <a:rPr lang="en-US" dirty="0">
                <a:solidFill>
                  <a:srgbClr val="FF0000"/>
                </a:solidFill>
              </a:rPr>
              <a:t>creates</a:t>
            </a:r>
            <a:r>
              <a:rPr lang="en-US" dirty="0"/>
              <a:t>, processes and administers the databases it controls.</a:t>
            </a:r>
          </a:p>
        </p:txBody>
      </p:sp>
      <p:sp>
        <p:nvSpPr>
          <p:cNvPr id="7065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8534CD53-8390-4356-BB40-A48E46639F69}" type="slidenum">
              <a:rPr lang="en-US">
                <a:cs typeface="Arial" charset="0"/>
              </a:rPr>
              <a:pPr/>
              <a:t>28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391400" cy="1143000"/>
          </a:xfrm>
        </p:spPr>
        <p:txBody>
          <a:bodyPr/>
          <a:lstStyle/>
          <a:p>
            <a:r>
              <a:rPr lang="en-US" dirty="0"/>
              <a:t>Functions of a DBMS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676400"/>
            <a:ext cx="73914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Create </a:t>
            </a:r>
            <a:r>
              <a:rPr lang="en-US" sz="2400" dirty="0">
                <a:solidFill>
                  <a:srgbClr val="FF0000"/>
                </a:solidFill>
              </a:rPr>
              <a:t>databases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Create tables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Create </a:t>
            </a:r>
            <a:r>
              <a:rPr lang="en-US" sz="2400" dirty="0">
                <a:solidFill>
                  <a:srgbClr val="C00000"/>
                </a:solidFill>
              </a:rPr>
              <a:t>supporting structures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Read database data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Modify database data (insert, update, and delete)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Maintain </a:t>
            </a:r>
            <a:r>
              <a:rPr lang="en-US" sz="2400" dirty="0">
                <a:solidFill>
                  <a:srgbClr val="00B050"/>
                </a:solidFill>
              </a:rPr>
              <a:t>database structures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Enforce </a:t>
            </a:r>
            <a:r>
              <a:rPr lang="en-US" sz="2400" dirty="0">
                <a:solidFill>
                  <a:srgbClr val="FF0000"/>
                </a:solidFill>
              </a:rPr>
              <a:t>rules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Control concurrency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Provide security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Perform backup and recovery</a:t>
            </a:r>
          </a:p>
        </p:txBody>
      </p:sp>
      <p:sp>
        <p:nvSpPr>
          <p:cNvPr id="7270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25C6E502-E98C-4622-BFEF-EF44049FA61A}" type="slidenum">
              <a:rPr lang="en-US">
                <a:cs typeface="Arial" charset="0"/>
              </a:rPr>
              <a:pPr/>
              <a:t>29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089775" cy="1096962"/>
          </a:xfrm>
        </p:spPr>
        <p:txBody>
          <a:bodyPr/>
          <a:lstStyle/>
          <a:p>
            <a:r>
              <a:rPr lang="en-US" dirty="0"/>
              <a:t>Purpose of a Database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1522413" y="1600200"/>
            <a:ext cx="7089775" cy="4568825"/>
          </a:xfrm>
        </p:spPr>
        <p:txBody>
          <a:bodyPr/>
          <a:lstStyle/>
          <a:p>
            <a:r>
              <a:rPr lang="en-US" dirty="0"/>
              <a:t>The purpose of a database is to keep track of </a:t>
            </a: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.</a:t>
            </a:r>
          </a:p>
          <a:p>
            <a:r>
              <a:rPr lang="en-US" dirty="0"/>
              <a:t>Unlike a list or spreadsheet, a database may store information that is more </a:t>
            </a:r>
            <a:r>
              <a:rPr lang="en-US" dirty="0">
                <a:solidFill>
                  <a:srgbClr val="FF0000"/>
                </a:solidFill>
              </a:rPr>
              <a:t>complicated</a:t>
            </a:r>
            <a:r>
              <a:rPr lang="en-US" dirty="0"/>
              <a:t> than a simple list.</a:t>
            </a:r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C5D5F3EE-05F5-4208-BC1A-64678C97399D}" type="slidenum">
              <a:rPr lang="en-US">
                <a:cs typeface="Arial" charset="0"/>
              </a:rPr>
              <a:pPr/>
              <a:t>3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096962"/>
          </a:xfrm>
        </p:spPr>
        <p:txBody>
          <a:bodyPr/>
          <a:lstStyle/>
          <a:p>
            <a:r>
              <a:rPr lang="en-US" dirty="0"/>
              <a:t>Referential Integrity Constraints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DBMS will enforce many constraints . </a:t>
            </a:r>
          </a:p>
          <a:p>
            <a:r>
              <a:rPr lang="en-US" sz="2800" b="1" dirty="0"/>
              <a:t>Referential </a:t>
            </a:r>
            <a:r>
              <a:rPr lang="en-US" sz="2800" b="1" dirty="0">
                <a:solidFill>
                  <a:srgbClr val="FF0000"/>
                </a:solidFill>
              </a:rPr>
              <a:t>integrity</a:t>
            </a:r>
            <a:r>
              <a:rPr lang="en-US" sz="2800" b="1" dirty="0"/>
              <a:t> constraints</a:t>
            </a:r>
            <a:r>
              <a:rPr lang="en-US" sz="2800" dirty="0"/>
              <a:t> ensure that the values of a column in one table are valid based on the values in another table.</a:t>
            </a:r>
          </a:p>
          <a:p>
            <a:pPr lvl="1"/>
            <a:r>
              <a:rPr lang="en-US" sz="2400" dirty="0"/>
              <a:t>If a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 was entered as a </a:t>
            </a:r>
            <a:r>
              <a:rPr lang="en-US" sz="2400" dirty="0">
                <a:solidFill>
                  <a:srgbClr val="FF0000"/>
                </a:solidFill>
              </a:rPr>
              <a:t>CustomerID</a:t>
            </a:r>
            <a:r>
              <a:rPr lang="en-US" sz="2400" dirty="0"/>
              <a:t> in the PROJECT table, a Customer having a CustomerID value of 5 must </a:t>
            </a:r>
            <a:r>
              <a:rPr lang="en-US" sz="2400" dirty="0">
                <a:solidFill>
                  <a:srgbClr val="FF0000"/>
                </a:solidFill>
              </a:rPr>
              <a:t>exist</a:t>
            </a:r>
            <a:r>
              <a:rPr lang="en-US" sz="2400" dirty="0"/>
              <a:t> in the CUSTOMER table.</a:t>
            </a:r>
          </a:p>
        </p:txBody>
      </p:sp>
      <p:sp>
        <p:nvSpPr>
          <p:cNvPr id="7475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6FC28C53-3189-46C6-85C3-C3698CA0B87E}" type="slidenum">
              <a:rPr lang="en-US">
                <a:cs typeface="Arial" charset="0"/>
              </a:rPr>
              <a:pPr/>
              <a:t>30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Applications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database application</a:t>
            </a:r>
            <a:r>
              <a:rPr lang="en-US" dirty="0"/>
              <a:t> is a </a:t>
            </a:r>
            <a:r>
              <a:rPr lang="en-US" dirty="0">
                <a:solidFill>
                  <a:srgbClr val="00B050"/>
                </a:solidFill>
              </a:rPr>
              <a:t>set</a:t>
            </a:r>
            <a:r>
              <a:rPr lang="en-US" dirty="0"/>
              <a:t> of one or more computer </a:t>
            </a:r>
            <a:r>
              <a:rPr lang="en-US" dirty="0">
                <a:solidFill>
                  <a:srgbClr val="FF0000"/>
                </a:solidFill>
              </a:rPr>
              <a:t>programs</a:t>
            </a:r>
            <a:r>
              <a:rPr lang="en-US" dirty="0"/>
              <a:t> that serves as an intermediary </a:t>
            </a:r>
            <a:r>
              <a:rPr lang="en-US" dirty="0">
                <a:solidFill>
                  <a:srgbClr val="FFC000"/>
                </a:solidFill>
              </a:rPr>
              <a:t>between</a:t>
            </a:r>
            <a:r>
              <a:rPr lang="en-US" dirty="0"/>
              <a:t> the user </a:t>
            </a:r>
            <a:r>
              <a:rPr lang="en-US" dirty="0">
                <a:solidFill>
                  <a:srgbClr val="FFCC00"/>
                </a:solidFill>
              </a:rPr>
              <a:t>and</a:t>
            </a:r>
            <a:r>
              <a:rPr lang="en-US" dirty="0"/>
              <a:t> the DBMS.</a:t>
            </a:r>
          </a:p>
          <a:p>
            <a:pPr lvl="1"/>
            <a:endParaRPr lang="en-US" sz="3200" dirty="0"/>
          </a:p>
        </p:txBody>
      </p:sp>
      <p:sp>
        <p:nvSpPr>
          <p:cNvPr id="7680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A330ACD4-730A-4157-A2EB-4A14DE0B81B1}" type="slidenum">
              <a:rPr lang="en-US">
                <a:cs typeface="Arial" charset="0"/>
              </a:rPr>
              <a:pPr/>
              <a:t>31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dirty="0"/>
              <a:t>Functions of Database Applications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164388" cy="4327525"/>
          </a:xfrm>
        </p:spPr>
        <p:txBody>
          <a:bodyPr/>
          <a:lstStyle/>
          <a:p>
            <a:r>
              <a:rPr lang="en-US" dirty="0"/>
              <a:t>Create and process </a:t>
            </a:r>
            <a:r>
              <a:rPr lang="en-US" dirty="0">
                <a:solidFill>
                  <a:srgbClr val="FF0000"/>
                </a:solidFill>
              </a:rPr>
              <a:t>forms</a:t>
            </a:r>
          </a:p>
          <a:p>
            <a:r>
              <a:rPr lang="en-US" dirty="0"/>
              <a:t>Process user queries</a:t>
            </a:r>
          </a:p>
          <a:p>
            <a:r>
              <a:rPr lang="en-US" dirty="0"/>
              <a:t>Create and process </a:t>
            </a:r>
            <a:r>
              <a:rPr lang="en-US" dirty="0">
                <a:solidFill>
                  <a:srgbClr val="FF0000"/>
                </a:solidFill>
              </a:rPr>
              <a:t>reports</a:t>
            </a:r>
          </a:p>
          <a:p>
            <a:r>
              <a:rPr lang="en-US" dirty="0"/>
              <a:t>Execute application </a:t>
            </a:r>
            <a:r>
              <a:rPr lang="en-US" dirty="0">
                <a:solidFill>
                  <a:srgbClr val="00B050"/>
                </a:solidFill>
              </a:rPr>
              <a:t>logic</a:t>
            </a:r>
          </a:p>
          <a:p>
            <a:r>
              <a:rPr lang="en-US" dirty="0"/>
              <a:t>Control database applications</a:t>
            </a:r>
          </a:p>
        </p:txBody>
      </p:sp>
      <p:sp>
        <p:nvSpPr>
          <p:cNvPr id="7885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46B6043C-ADBE-4C7E-A080-20D0E728398E}" type="slidenum">
              <a:rPr lang="en-US">
                <a:cs typeface="Arial" charset="0"/>
              </a:rPr>
              <a:pPr/>
              <a:t>32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1619252"/>
            <a:ext cx="7166986" cy="4304664"/>
          </a:xfrm>
          <a:prstGeom prst="rect">
            <a:avLst/>
          </a:prstGeom>
        </p:spPr>
      </p:pic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sz="4000" dirty="0"/>
              <a:t>Database Applications:</a:t>
            </a:r>
            <a:br>
              <a:rPr lang="en-US" sz="4000" dirty="0"/>
            </a:br>
            <a:r>
              <a:rPr lang="en-US" sz="3200" dirty="0"/>
              <a:t>Example Data Entry Form</a:t>
            </a:r>
          </a:p>
        </p:txBody>
      </p:sp>
      <p:sp>
        <p:nvSpPr>
          <p:cNvPr id="8089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C0EA3887-4228-46FD-8B44-04CD1C7C939E}" type="slidenum">
              <a:rPr lang="en-US">
                <a:cs typeface="Arial" charset="0"/>
              </a:rPr>
              <a:pPr/>
              <a:t>33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5943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1-20:  Example Data Entry 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5240"/>
            <a:ext cx="7467600" cy="3361002"/>
          </a:xfrm>
          <a:prstGeom prst="rect">
            <a:avLst/>
          </a:prstGeom>
        </p:spPr>
      </p:pic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sz="4000" dirty="0"/>
              <a:t>Database Applications:</a:t>
            </a:r>
            <a:br>
              <a:rPr lang="en-US" sz="4000" dirty="0"/>
            </a:br>
            <a:r>
              <a:rPr lang="en-US" sz="3200" dirty="0"/>
              <a:t>Example Query</a:t>
            </a:r>
          </a:p>
        </p:txBody>
      </p:sp>
      <p:sp>
        <p:nvSpPr>
          <p:cNvPr id="8294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11A0284C-18B6-4DA0-89D5-BD3B8A99A635}" type="slidenum">
              <a:rPr lang="en-US">
                <a:cs typeface="Arial" charset="0"/>
              </a:rPr>
              <a:pPr/>
              <a:t>34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5802868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1-21:  Example Query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00201"/>
            <a:ext cx="7151746" cy="4376018"/>
          </a:xfrm>
          <a:prstGeom prst="rect">
            <a:avLst/>
          </a:prstGeom>
        </p:spPr>
      </p:pic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sz="4000" dirty="0"/>
              <a:t>Database Applications:</a:t>
            </a:r>
            <a:br>
              <a:rPr lang="en-US" sz="4000" dirty="0"/>
            </a:br>
            <a:r>
              <a:rPr lang="en-US" sz="3200" dirty="0"/>
              <a:t>Example Report</a:t>
            </a:r>
          </a:p>
        </p:txBody>
      </p:sp>
      <p:sp>
        <p:nvSpPr>
          <p:cNvPr id="84994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3BCBF861-8678-4594-856B-24002532BA05}" type="slidenum">
              <a:rPr lang="en-US">
                <a:cs typeface="Arial" charset="0"/>
              </a:rPr>
              <a:pPr/>
              <a:t>35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59552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1-22:  Example Report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Database Systems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database systems typically</a:t>
            </a:r>
          </a:p>
          <a:p>
            <a:pPr lvl="1"/>
            <a:r>
              <a:rPr lang="en-US" dirty="0"/>
              <a:t>have one application.</a:t>
            </a:r>
          </a:p>
          <a:p>
            <a:pPr lvl="2"/>
            <a:r>
              <a:rPr lang="en-US" altLang="ko-KR" dirty="0"/>
              <a:t>A database application </a:t>
            </a:r>
            <a:r>
              <a:rPr lang="en-US" altLang="ko-KR" dirty="0">
                <a:cs typeface="Arial" charset="0"/>
              </a:rPr>
              <a:t>(cf. 1-31) </a:t>
            </a:r>
            <a:endParaRPr lang="en-US" dirty="0"/>
          </a:p>
          <a:p>
            <a:pPr lvl="1"/>
            <a:r>
              <a:rPr lang="en-US" dirty="0"/>
              <a:t>have only a few tables.</a:t>
            </a:r>
          </a:p>
          <a:p>
            <a:pPr lvl="1"/>
            <a:r>
              <a:rPr lang="en-US" dirty="0"/>
              <a:t>are simple in design.</a:t>
            </a:r>
          </a:p>
          <a:p>
            <a:pPr lvl="1"/>
            <a:r>
              <a:rPr lang="en-US" dirty="0"/>
              <a:t>involve only one computer.</a:t>
            </a:r>
          </a:p>
          <a:p>
            <a:pPr lvl="1"/>
            <a:r>
              <a:rPr lang="en-US" dirty="0"/>
              <a:t>support one user at a time.</a:t>
            </a:r>
          </a:p>
          <a:p>
            <a:pPr lvl="1"/>
            <a:endParaRPr lang="en-US" dirty="0"/>
          </a:p>
        </p:txBody>
      </p:sp>
      <p:sp>
        <p:nvSpPr>
          <p:cNvPr id="8704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236A2843-33A7-4F9E-B3C1-09C2F91D3BB2}" type="slidenum">
              <a:rPr lang="en-US">
                <a:cs typeface="Arial" charset="0"/>
              </a:rPr>
              <a:pPr/>
              <a:t>36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Database Systems</a:t>
            </a:r>
          </a:p>
        </p:txBody>
      </p:sp>
      <p:sp>
        <p:nvSpPr>
          <p:cNvPr id="8909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0F1A1512-A64B-462A-A00A-39AFCEF7ADC3}" type="slidenum">
              <a:rPr lang="en-US">
                <a:cs typeface="Arial" charset="0"/>
              </a:rPr>
              <a:pPr/>
              <a:t>37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56504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1-23:  Personal Database System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7411810" cy="214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22949"/>
            <a:ext cx="7411810" cy="2297430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Personal Database Systems:</a:t>
            </a:r>
            <a:br>
              <a:rPr lang="en-US" sz="4000" dirty="0"/>
            </a:br>
            <a:r>
              <a:rPr lang="en-US" sz="3200" dirty="0"/>
              <a:t>An SQL Query in Microsoft Access</a:t>
            </a:r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315636B-A65A-44B9-8B68-01AEAE793D28}" type="slidenum">
              <a:rPr lang="en-US">
                <a:cs typeface="Arial" charset="0"/>
              </a:rPr>
              <a:pPr/>
              <a:t>38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5726668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1-24:  SQL </a:t>
            </a:r>
            <a:r>
              <a:rPr lang="en-US" dirty="0">
                <a:solidFill>
                  <a:srgbClr val="FF0000"/>
                </a:solidFill>
              </a:rPr>
              <a:t>Generated</a:t>
            </a:r>
            <a:r>
              <a:rPr lang="en-US" dirty="0"/>
              <a:t> by Microsoft Access Query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0" y="1592899"/>
            <a:ext cx="7437120" cy="3950246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Personal Database Systems:</a:t>
            </a:r>
            <a:br>
              <a:rPr lang="en-US" sz="4000" dirty="0"/>
            </a:br>
            <a:r>
              <a:rPr lang="en-US" sz="2800" dirty="0"/>
              <a:t>SQL Query Results in Microsoft Access</a:t>
            </a:r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315636B-A65A-44B9-8B68-01AEAE793D28}" type="slidenum">
              <a:rPr lang="en-US">
                <a:cs typeface="Arial" charset="0"/>
              </a:rPr>
              <a:pPr/>
              <a:t>39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58028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1-25:  Microsoft Access 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8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089775" cy="1096962"/>
          </a:xfrm>
        </p:spPr>
        <p:txBody>
          <a:bodyPr/>
          <a:lstStyle/>
          <a:p>
            <a:r>
              <a:rPr lang="en-US" dirty="0"/>
              <a:t>Problems with Lists:</a:t>
            </a:r>
            <a:br>
              <a:rPr lang="en-US" dirty="0"/>
            </a:br>
            <a:r>
              <a:rPr lang="en-US" dirty="0"/>
              <a:t>Redundancy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a list, each row is intended to stand </a:t>
            </a:r>
            <a:r>
              <a:rPr lang="en-US" dirty="0">
                <a:solidFill>
                  <a:srgbClr val="00B050"/>
                </a:solidFill>
              </a:rPr>
              <a:t>on its own</a:t>
            </a:r>
            <a:r>
              <a:rPr lang="en-US" dirty="0"/>
              <a:t>.  As a result,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information may be entered several times.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Example:  A list of </a:t>
            </a:r>
            <a:r>
              <a:rPr lang="en-US" dirty="0">
                <a:solidFill>
                  <a:srgbClr val="FF0000"/>
                </a:solidFill>
              </a:rPr>
              <a:t>Projects</a:t>
            </a:r>
            <a:r>
              <a:rPr lang="en-US" dirty="0"/>
              <a:t> may include the </a:t>
            </a:r>
            <a:r>
              <a:rPr lang="en-US" dirty="0">
                <a:solidFill>
                  <a:srgbClr val="00B0F0"/>
                </a:solidFill>
              </a:rPr>
              <a:t>Project Manager</a:t>
            </a:r>
            <a:r>
              <a:rPr lang="en-US" dirty="0"/>
              <a:t>’s Name, ID, and Phone Extension.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If a particular </a:t>
            </a:r>
            <a:r>
              <a:rPr lang="en-US" dirty="0">
                <a:solidFill>
                  <a:srgbClr val="00B0F0"/>
                </a:solidFill>
              </a:rPr>
              <a:t>person</a:t>
            </a:r>
            <a:r>
              <a:rPr lang="en-US" dirty="0"/>
              <a:t> is managing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projects, his/her information would have to be entered 10 </a:t>
            </a:r>
            <a:r>
              <a:rPr lang="en-US" dirty="0">
                <a:solidFill>
                  <a:srgbClr val="FF0000"/>
                </a:solidFill>
              </a:rPr>
              <a:t>times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7AA2F62E-8F07-4088-9A30-94CCAA2C1573}" type="slidenum">
              <a:rPr lang="en-US">
                <a:cs typeface="Arial" charset="0"/>
              </a:rPr>
              <a:pPr/>
              <a:t>4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096962"/>
          </a:xfrm>
        </p:spPr>
        <p:txBody>
          <a:bodyPr/>
          <a:lstStyle/>
          <a:p>
            <a:r>
              <a:rPr lang="en-US" dirty="0"/>
              <a:t>Enterprise-Class</a:t>
            </a:r>
            <a:br>
              <a:rPr lang="en-US" dirty="0"/>
            </a:br>
            <a:r>
              <a:rPr lang="en-US" dirty="0"/>
              <a:t> Database Systems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Enterprise-Class database systems typically:</a:t>
            </a:r>
          </a:p>
          <a:p>
            <a:pPr lvl="1"/>
            <a:r>
              <a:rPr lang="en-US" dirty="0"/>
              <a:t>support several users simultaneously,</a:t>
            </a:r>
          </a:p>
          <a:p>
            <a:pPr lvl="1"/>
            <a:r>
              <a:rPr lang="en-US" dirty="0"/>
              <a:t>include more than one application,</a:t>
            </a:r>
          </a:p>
          <a:p>
            <a:pPr lvl="1"/>
            <a:r>
              <a:rPr lang="en-US" dirty="0"/>
              <a:t>involve multiple computers,</a:t>
            </a:r>
          </a:p>
          <a:p>
            <a:pPr lvl="1"/>
            <a:r>
              <a:rPr lang="en-US" dirty="0"/>
              <a:t>are complex in design,</a:t>
            </a:r>
          </a:p>
          <a:p>
            <a:pPr lvl="1"/>
            <a:r>
              <a:rPr lang="en-US" dirty="0"/>
              <a:t>have many tables, and</a:t>
            </a:r>
          </a:p>
          <a:p>
            <a:pPr lvl="1"/>
            <a:r>
              <a:rPr lang="en-US" dirty="0"/>
              <a:t>have many databases.</a:t>
            </a:r>
          </a:p>
          <a:p>
            <a:pPr lvl="1"/>
            <a:endParaRPr lang="en-US" dirty="0"/>
          </a:p>
        </p:txBody>
      </p:sp>
      <p:sp>
        <p:nvSpPr>
          <p:cNvPr id="9318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5E5DA631-9CF9-4C68-A02C-F057A16EBB08}" type="slidenum">
              <a:rPr lang="en-US">
                <a:cs typeface="Arial" charset="0"/>
              </a:rPr>
              <a:pPr/>
              <a:t>40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85" y="1600202"/>
            <a:ext cx="7021715" cy="440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Organizational Database Systems</a:t>
            </a:r>
          </a:p>
        </p:txBody>
      </p:sp>
      <p:sp>
        <p:nvSpPr>
          <p:cNvPr id="95235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102749EF-3EE9-4506-A923-82A3F1C05E38}" type="slidenum">
              <a:rPr lang="en-US">
                <a:cs typeface="Arial" charset="0"/>
              </a:rPr>
              <a:pPr/>
              <a:t>41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6019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1-26  Enterprise-Class Database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304800"/>
            <a:ext cx="7164387" cy="990600"/>
          </a:xfrm>
        </p:spPr>
        <p:txBody>
          <a:bodyPr/>
          <a:lstStyle/>
          <a:p>
            <a:r>
              <a:rPr lang="en-US" dirty="0"/>
              <a:t>Commercial DBMS Products</a:t>
            </a: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760538"/>
            <a:ext cx="7164388" cy="4327525"/>
          </a:xfrm>
        </p:spPr>
        <p:txBody>
          <a:bodyPr/>
          <a:lstStyle/>
          <a:p>
            <a:r>
              <a:rPr lang="en-US" dirty="0"/>
              <a:t>Example of Desktop DBMS Products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Access</a:t>
            </a:r>
          </a:p>
          <a:p>
            <a:r>
              <a:rPr lang="en-US" dirty="0"/>
              <a:t>Examples of Organizational DBMS Products</a:t>
            </a:r>
          </a:p>
          <a:p>
            <a:pPr lvl="1"/>
            <a:r>
              <a:rPr lang="en-US" dirty="0"/>
              <a:t>Microsoft’s SQL Server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Oracle</a:t>
            </a:r>
            <a:r>
              <a:rPr lang="en-US" dirty="0"/>
              <a:t>’s </a:t>
            </a:r>
            <a:r>
              <a:rPr lang="en-US" dirty="0">
                <a:solidFill>
                  <a:srgbClr val="FF0000"/>
                </a:solidFill>
              </a:rPr>
              <a:t>Oracle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Sun Microsystem’s MySQL</a:t>
            </a:r>
          </a:p>
          <a:p>
            <a:pPr lvl="1"/>
            <a:r>
              <a:rPr lang="en-US" dirty="0"/>
              <a:t>IBM’s DB2</a:t>
            </a:r>
          </a:p>
        </p:txBody>
      </p:sp>
      <p:sp>
        <p:nvSpPr>
          <p:cNvPr id="9728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42C9D063-F485-4CC3-A18E-90FDD376F627}" type="slidenum">
              <a:rPr lang="en-US">
                <a:cs typeface="Arial" charset="0"/>
              </a:rPr>
              <a:pPr/>
              <a:t>42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91" y="1615441"/>
            <a:ext cx="7488010" cy="4093912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Enterprise-Class Database Systems:</a:t>
            </a:r>
            <a:br>
              <a:rPr lang="en-US" sz="4000" dirty="0"/>
            </a:br>
            <a:r>
              <a:rPr lang="en-US" sz="2800" dirty="0"/>
              <a:t>Microsoft SQL Server 2014</a:t>
            </a:r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315636B-A65A-44B9-8B68-01AEAE793D28}" type="slidenum">
              <a:rPr lang="en-US">
                <a:cs typeface="Arial" charset="0"/>
              </a:rPr>
              <a:pPr/>
              <a:t>43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587906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1-27  Microsoft SQL Server 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06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00200"/>
            <a:ext cx="7467600" cy="4086485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Enterprise-Class Database Systems:</a:t>
            </a:r>
            <a:br>
              <a:rPr lang="en-US" sz="4000" dirty="0"/>
            </a:br>
            <a:r>
              <a:rPr lang="en-US" sz="2400" dirty="0"/>
              <a:t>Oracle Database Express Edition 11</a:t>
            </a:r>
            <a:r>
              <a:rPr lang="en-US" sz="2400" i="1" dirty="0"/>
              <a:t>g</a:t>
            </a:r>
            <a:r>
              <a:rPr lang="en-US" sz="2400" dirty="0"/>
              <a:t> Release 2</a:t>
            </a:r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315636B-A65A-44B9-8B68-01AEAE793D28}" type="slidenum">
              <a:rPr lang="en-US">
                <a:cs typeface="Arial" charset="0"/>
              </a:rPr>
              <a:pPr/>
              <a:t>44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7400" y="57912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1-28  Oracle Database Express Edition 11</a:t>
            </a:r>
            <a:r>
              <a:rPr lang="en-US" i="1" dirty="0"/>
              <a:t>g </a:t>
            </a:r>
            <a:r>
              <a:rPr lang="en-US" dirty="0"/>
              <a:t>Release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5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90" y="1600200"/>
            <a:ext cx="7411810" cy="39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Enterprise-Class Database Systems:</a:t>
            </a:r>
            <a:br>
              <a:rPr lang="en-US" sz="4000" dirty="0"/>
            </a:br>
            <a:r>
              <a:rPr lang="en-US" sz="2800" dirty="0"/>
              <a:t>MySQL 5.6</a:t>
            </a:r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9315636B-A65A-44B9-8B68-01AEAE793D28}" type="slidenum">
              <a:rPr lang="en-US">
                <a:cs typeface="Arial" charset="0"/>
              </a:rPr>
              <a:pPr/>
              <a:t>45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57912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1-29:   MySQL 5.6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1" y="1600518"/>
            <a:ext cx="7467600" cy="40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5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a NoSQL Database?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FAD59D45-9A81-4187-A0B8-825210711EF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1905000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No</a:t>
            </a:r>
            <a:r>
              <a:rPr lang="en-US" sz="2800" dirty="0"/>
              <a:t>SQL database =</a:t>
            </a:r>
            <a:br>
              <a:rPr lang="en-US" sz="2800" dirty="0"/>
            </a:br>
            <a:r>
              <a:rPr lang="en-US" sz="2800" dirty="0"/>
              <a:t>     </a:t>
            </a:r>
            <a:r>
              <a:rPr lang="en-US" sz="2800" dirty="0">
                <a:solidFill>
                  <a:srgbClr val="FF0000"/>
                </a:solidFill>
              </a:rPr>
              <a:t>Non</a:t>
            </a:r>
            <a:r>
              <a:rPr lang="en-US" sz="2800" dirty="0"/>
              <a:t>-relational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Web 2.0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Facebook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Twitter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Apache Software Foundation </a:t>
            </a:r>
            <a:r>
              <a:rPr lang="en-US" sz="2800" dirty="0">
                <a:solidFill>
                  <a:srgbClr val="FF0000"/>
                </a:solidFill>
              </a:rPr>
              <a:t>Cassandra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Open source, Distributed, NoSQL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Facebook &amp; Twitter</a:t>
            </a:r>
          </a:p>
        </p:txBody>
      </p:sp>
    </p:spTree>
    <p:extLst>
      <p:ext uri="{BB962C8B-B14F-4D97-AF65-F5344CB8AC3E}">
        <p14:creationId xmlns:p14="http://schemas.microsoft.com/office/powerpoint/2010/main" val="1782671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209800"/>
            <a:ext cx="7239000" cy="762000"/>
          </a:xfrm>
        </p:spPr>
        <p:txBody>
          <a:bodyPr/>
          <a:lstStyle/>
          <a:p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Getting Started: An Overview of Databases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1676400"/>
            <a:ext cx="72390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End of Presentation on Chapter One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600200" y="228600"/>
            <a:ext cx="7315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Lucida Sans" pitchFamily="34" charset="0"/>
              </a:rPr>
              <a:t>DAVID M. KROENKE and DAVID J. AUER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DATABASE CONCEPTS, 7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 Edition, 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Global Edition</a:t>
            </a:r>
          </a:p>
        </p:txBody>
      </p:sp>
      <p:pic>
        <p:nvPicPr>
          <p:cNvPr id="6" name="Picture 2" descr="C:\Users\sameerjena\Pictures\kroen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27" y="3077492"/>
            <a:ext cx="7390800" cy="3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Problems with Lists:</a:t>
            </a:r>
            <a:br>
              <a:rPr lang="en-US" sz="3700" dirty="0"/>
            </a:br>
            <a:r>
              <a:rPr lang="en-US" sz="3700" dirty="0"/>
              <a:t>Redundancy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735DBE-9ABC-4CF4-88A5-409BC892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2411987"/>
            <a:ext cx="7239000" cy="3024625"/>
          </a:xfrm>
          <a:prstGeom prst="rect">
            <a:avLst/>
          </a:prstGeom>
          <a:noFill/>
        </p:spPr>
      </p:pic>
      <p:sp>
        <p:nvSpPr>
          <p:cNvPr id="72" name="Footer Placeholder 3">
            <a:extLst>
              <a:ext uri="{FF2B5EF4-FFF2-40B4-BE49-F238E27FC236}">
                <a16:creationId xmlns:a16="http://schemas.microsoft.com/office/drawing/2014/main" id="{A40435B5-A965-421B-95CA-1866661C88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1-</a:t>
            </a:r>
            <a:fld id="{7AA2F62E-8F07-4088-9A30-94CCAA2C1573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타원 1"/>
          <p:cNvSpPr/>
          <p:nvPr/>
        </p:nvSpPr>
        <p:spPr>
          <a:xfrm>
            <a:off x="7086600" y="2819400"/>
            <a:ext cx="1447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047792" y="2819400"/>
            <a:ext cx="866192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54E72E-5D80-D303-8D3B-08389E2E9682}"/>
                  </a:ext>
                </a:extLst>
              </p14:cNvPr>
              <p14:cNvContentPartPr/>
              <p14:nvPr/>
            </p14:nvContentPartPr>
            <p14:xfrm>
              <a:off x="6945171" y="6131998"/>
              <a:ext cx="88920" cy="66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54E72E-5D80-D303-8D3B-08389E2E96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6531" y="6122998"/>
                <a:ext cx="10656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83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Problems with Lists:</a:t>
            </a:r>
            <a:br>
              <a:rPr lang="en-US" sz="4000" dirty="0"/>
            </a:br>
            <a:r>
              <a:rPr lang="en-US" sz="4000" dirty="0"/>
              <a:t>Multiple Themes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a list, each row may contain information on </a:t>
            </a:r>
            <a:r>
              <a:rPr lang="en-US" dirty="0">
                <a:solidFill>
                  <a:srgbClr val="B3499B"/>
                </a:solidFill>
              </a:rPr>
              <a:t>more</a:t>
            </a:r>
            <a:r>
              <a:rPr lang="en-US" dirty="0"/>
              <a:t> than one </a:t>
            </a:r>
            <a:r>
              <a:rPr lang="en-US" dirty="0">
                <a:solidFill>
                  <a:srgbClr val="FF0000"/>
                </a:solidFill>
              </a:rPr>
              <a:t>theme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 a result, needed information may appear in the lists 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B3499B"/>
                </a:solidFill>
              </a:rPr>
              <a:t>only if </a:t>
            </a:r>
            <a:r>
              <a:rPr lang="en-US" dirty="0"/>
              <a:t>information on other themes is also present.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Example:  A list of </a:t>
            </a:r>
            <a:r>
              <a:rPr lang="en-US" dirty="0">
                <a:solidFill>
                  <a:srgbClr val="00B0F0"/>
                </a:solidFill>
              </a:rPr>
              <a:t>Projects </a:t>
            </a:r>
            <a:r>
              <a:rPr lang="en-US" dirty="0"/>
              <a:t>may include </a:t>
            </a:r>
            <a:r>
              <a:rPr lang="en-US" dirty="0">
                <a:solidFill>
                  <a:srgbClr val="00B050"/>
                </a:solidFill>
              </a:rPr>
              <a:t>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Manager</a:t>
            </a:r>
            <a:r>
              <a:rPr lang="en-US" dirty="0"/>
              <a:t> information (Name, ID, and Phone Extension) and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(Name, ID, StartDate, Budget) in the same row.</a:t>
            </a:r>
          </a:p>
        </p:txBody>
      </p:sp>
      <p:sp>
        <p:nvSpPr>
          <p:cNvPr id="2560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A017B1A8-B681-4BD3-9531-15C9C5C9CA99}" type="slidenum">
              <a:rPr lang="en-US">
                <a:cs typeface="Arial" charset="0"/>
              </a:rPr>
              <a:pPr/>
              <a:t>6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2413" y="274638"/>
            <a:ext cx="7164387" cy="1096962"/>
          </a:xfrm>
        </p:spPr>
        <p:txBody>
          <a:bodyPr/>
          <a:lstStyle/>
          <a:p>
            <a:r>
              <a:rPr lang="en-US" dirty="0"/>
              <a:t>List Modification Issues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752600"/>
            <a:ext cx="7391400" cy="4419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Redundancy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multiple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themes</a:t>
            </a:r>
            <a:r>
              <a:rPr lang="en-US" dirty="0"/>
              <a:t> create modification problems:</a:t>
            </a:r>
          </a:p>
          <a:p>
            <a:pPr lvl="1"/>
            <a:r>
              <a:rPr lang="en-US" dirty="0"/>
              <a:t>Deletion problems</a:t>
            </a:r>
          </a:p>
          <a:p>
            <a:pPr lvl="1"/>
            <a:r>
              <a:rPr lang="en-US" dirty="0"/>
              <a:t>Update problems</a:t>
            </a:r>
          </a:p>
          <a:p>
            <a:pPr lvl="1"/>
            <a:r>
              <a:rPr lang="en-US" dirty="0"/>
              <a:t>Insertion problems</a:t>
            </a:r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7340443E-4B58-48D5-94F6-16E3BD20E877}" type="slidenum">
              <a:rPr lang="en-US">
                <a:cs typeface="Arial" charset="0"/>
              </a:rPr>
              <a:pPr/>
              <a:t>7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7411810" cy="327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Modification Issues (Cont’d)</a:t>
            </a:r>
          </a:p>
        </p:txBody>
      </p:sp>
      <p:sp>
        <p:nvSpPr>
          <p:cNvPr id="2969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3F0FBF28-A434-426E-A7C7-337F8C8AE436}" type="slidenum">
              <a:rPr lang="en-US">
                <a:cs typeface="Arial" charset="0"/>
              </a:rPr>
              <a:pPr/>
              <a:t>8</a:t>
            </a:fld>
            <a:endParaRPr lang="en-US" dirty="0"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56388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1-5:  The </a:t>
            </a:r>
            <a:r>
              <a:rPr lang="en-US" dirty="0">
                <a:solidFill>
                  <a:srgbClr val="FF0000"/>
                </a:solidFill>
              </a:rPr>
              <a:t>Student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Adviser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Department</a:t>
            </a:r>
            <a:r>
              <a:rPr lang="en-US" dirty="0"/>
              <a:t> List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239000" y="3239628"/>
            <a:ext cx="990600" cy="76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34844" y="2895600"/>
            <a:ext cx="990600" cy="76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267200" y="2097578"/>
            <a:ext cx="2967644" cy="798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267200" y="2097578"/>
            <a:ext cx="2967644" cy="1142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648200" y="3200400"/>
            <a:ext cx="304800" cy="1524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267200" y="2097578"/>
            <a:ext cx="381000" cy="11028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91400" cy="1295400"/>
          </a:xfrm>
        </p:spPr>
        <p:txBody>
          <a:bodyPr/>
          <a:lstStyle/>
          <a:p>
            <a:r>
              <a:rPr lang="en-US" dirty="0"/>
              <a:t>Addressing Information Complexities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239000" cy="4248150"/>
          </a:xfrm>
        </p:spPr>
        <p:txBody>
          <a:bodyPr/>
          <a:lstStyle/>
          <a:p>
            <a:r>
              <a:rPr lang="en-US" dirty="0"/>
              <a:t>Relational databases are designed to </a:t>
            </a:r>
            <a:r>
              <a:rPr lang="en-US" dirty="0">
                <a:solidFill>
                  <a:srgbClr val="FF0000"/>
                </a:solidFill>
              </a:rPr>
              <a:t>address</a:t>
            </a:r>
            <a:r>
              <a:rPr lang="en-US" dirty="0"/>
              <a:t> many of the information complexity issues.</a:t>
            </a:r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1-</a:t>
            </a:r>
            <a:fld id="{520E6308-63FF-4922-A495-CACD86137AFD}" type="slidenum">
              <a:rPr lang="en-US">
                <a:cs typeface="Arial" charset="0"/>
              </a:rPr>
              <a:pPr/>
              <a:t>9</a:t>
            </a:fld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BC-e06-PPT-Theme-0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DBC-e06-PPT-Theme-01</Template>
  <TotalTime>2306</TotalTime>
  <Words>4199</Words>
  <Application>Microsoft Office PowerPoint</Application>
  <PresentationFormat>화면 슬라이드 쇼(4:3)</PresentationFormat>
  <Paragraphs>372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-apple-system</vt:lpstr>
      <vt:lpstr>Nanum Gothic</vt:lpstr>
      <vt:lpstr>SimonciniGaramondStd</vt:lpstr>
      <vt:lpstr>SimonciniGaramondStd-Bold</vt:lpstr>
      <vt:lpstr>SimonciniGaramondStd-Italic</vt:lpstr>
      <vt:lpstr>Arial</vt:lpstr>
      <vt:lpstr>Courier New</vt:lpstr>
      <vt:lpstr>Lucida Sans</vt:lpstr>
      <vt:lpstr>Symbol</vt:lpstr>
      <vt:lpstr>DBC-e06-PPT-Theme-01</vt:lpstr>
      <vt:lpstr>Getting Started: An Overview of Databases</vt:lpstr>
      <vt:lpstr>Chapter Objectives</vt:lpstr>
      <vt:lpstr>Purpose of a Database</vt:lpstr>
      <vt:lpstr>Problems with Lists: Redundancy</vt:lpstr>
      <vt:lpstr>Problems with Lists: Redundancy</vt:lpstr>
      <vt:lpstr>Problems with Lists: Multiple Themes</vt:lpstr>
      <vt:lpstr>List Modification Issues</vt:lpstr>
      <vt:lpstr>List Modification Issues (Cont’d)</vt:lpstr>
      <vt:lpstr>Addressing Information Complexities</vt:lpstr>
      <vt:lpstr>Relational Databases</vt:lpstr>
      <vt:lpstr>Putting the Pieces Back Together</vt:lpstr>
      <vt:lpstr>Sounds Like More Work, Not Less</vt:lpstr>
      <vt:lpstr>Relational Database Example</vt:lpstr>
      <vt:lpstr>A Relational Database Solves the Problems of Lists</vt:lpstr>
      <vt:lpstr>The Department, Advisor and Student Tables</vt:lpstr>
      <vt:lpstr>The Art Course Database Tables</vt:lpstr>
      <vt:lpstr>The Project Equipment Tables</vt:lpstr>
      <vt:lpstr>Structured Query Language (SQL)</vt:lpstr>
      <vt:lpstr>SQL Example</vt:lpstr>
      <vt:lpstr>SQL Example (Cont’d)</vt:lpstr>
      <vt:lpstr>SQL Example Results</vt:lpstr>
      <vt:lpstr>Database Systems</vt:lpstr>
      <vt:lpstr>Components of a  Database System</vt:lpstr>
      <vt:lpstr>Users</vt:lpstr>
      <vt:lpstr>The Database</vt:lpstr>
      <vt:lpstr>Example Database Metadata: A Relationship Diagram</vt:lpstr>
      <vt:lpstr>Database Contents</vt:lpstr>
      <vt:lpstr>Database Management System (DBMS)</vt:lpstr>
      <vt:lpstr>Functions of a DBMS</vt:lpstr>
      <vt:lpstr>Referential Integrity Constraints</vt:lpstr>
      <vt:lpstr>Database Applications</vt:lpstr>
      <vt:lpstr>Functions of Database Applications</vt:lpstr>
      <vt:lpstr>Database Applications: Example Data Entry Form</vt:lpstr>
      <vt:lpstr>Database Applications: Example Query</vt:lpstr>
      <vt:lpstr>Database Applications: Example Report</vt:lpstr>
      <vt:lpstr>Personal Database Systems</vt:lpstr>
      <vt:lpstr>Personal Database Systems</vt:lpstr>
      <vt:lpstr>Personal Database Systems: An SQL Query in Microsoft Access</vt:lpstr>
      <vt:lpstr>Personal Database Systems: SQL Query Results in Microsoft Access</vt:lpstr>
      <vt:lpstr>Enterprise-Class  Database Systems</vt:lpstr>
      <vt:lpstr>Organizational Database Systems</vt:lpstr>
      <vt:lpstr>Commercial DBMS Products</vt:lpstr>
      <vt:lpstr>Enterprise-Class Database Systems: Microsoft SQL Server 2014</vt:lpstr>
      <vt:lpstr>Enterprise-Class Database Systems: Oracle Database Express Edition 11g Release 2</vt:lpstr>
      <vt:lpstr>Enterprise-Class Database Systems: MySQL 5.6</vt:lpstr>
      <vt:lpstr>What is a NoSQL Database?</vt:lpstr>
      <vt:lpstr>Getting Started: An Overview of Databases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DBC-e07-Chapter-01-PPT</dc:title>
  <dc:creator>David.J.Auer</dc:creator>
  <cp:lastModifiedBy>L JR</cp:lastModifiedBy>
  <cp:revision>315</cp:revision>
  <dcterms:created xsi:type="dcterms:W3CDTF">2010-07-01T18:09:49Z</dcterms:created>
  <dcterms:modified xsi:type="dcterms:W3CDTF">2024-03-11T06:05:19Z</dcterms:modified>
</cp:coreProperties>
</file>